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svg" ContentType="image/svg+xml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67" r:id="rId2"/>
    <p:sldId id="315" r:id="rId3"/>
    <p:sldId id="280" r:id="rId4"/>
    <p:sldId id="299" r:id="rId5"/>
    <p:sldId id="268" r:id="rId6"/>
    <p:sldId id="278" r:id="rId7"/>
    <p:sldId id="279" r:id="rId8"/>
    <p:sldId id="281" r:id="rId9"/>
    <p:sldId id="316" r:id="rId10"/>
    <p:sldId id="273" r:id="rId11"/>
    <p:sldId id="283" r:id="rId12"/>
    <p:sldId id="287" r:id="rId13"/>
    <p:sldId id="310" r:id="rId14"/>
    <p:sldId id="290" r:id="rId15"/>
    <p:sldId id="294" r:id="rId16"/>
    <p:sldId id="296" r:id="rId17"/>
    <p:sldId id="298" r:id="rId18"/>
    <p:sldId id="317" r:id="rId19"/>
    <p:sldId id="312" r:id="rId20"/>
    <p:sldId id="323" r:id="rId21"/>
    <p:sldId id="301" r:id="rId22"/>
    <p:sldId id="302" r:id="rId23"/>
    <p:sldId id="307" r:id="rId24"/>
    <p:sldId id="303" r:id="rId25"/>
    <p:sldId id="304" r:id="rId26"/>
    <p:sldId id="305" r:id="rId27"/>
    <p:sldId id="306" r:id="rId28"/>
    <p:sldId id="320" r:id="rId29"/>
    <p:sldId id="321" r:id="rId30"/>
    <p:sldId id="324" r:id="rId31"/>
    <p:sldId id="322" r:id="rId32"/>
    <p:sldId id="318" r:id="rId33"/>
    <p:sldId id="311" r:id="rId34"/>
    <p:sldId id="319" r:id="rId35"/>
    <p:sldId id="308" r:id="rId36"/>
    <p:sldId id="309" r:id="rId37"/>
  </p:sldIdLst>
  <p:sldSz cx="12192000" cy="6858000"/>
  <p:notesSz cx="6858000" cy="9144000"/>
  <p:embeddedFontLst>
    <p:embeddedFont>
      <p:font typeface="Akrobat Black" panose="020B0604020202020204" charset="-52"/>
      <p:bold r:id="rId39"/>
    </p:embeddedFont>
    <p:embeddedFont>
      <p:font typeface="Akrobat" panose="020B0604020202020204" charset="-52"/>
      <p:regular r:id="rId40"/>
      <p:bold r:id="rId41"/>
    </p:embeddedFont>
    <p:embeddedFont>
      <p:font typeface="Arial Black" panose="020B0A04020102020204" pitchFamily="3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42DC0"/>
    <a:srgbClr val="00FF00"/>
    <a:srgbClr val="D60093"/>
    <a:srgbClr val="00FFCC"/>
    <a:srgbClr val="E5D8FE"/>
    <a:srgbClr val="C33674"/>
    <a:srgbClr val="6C509A"/>
    <a:srgbClr val="CD2D6E"/>
    <a:srgbClr val="440EA5"/>
    <a:srgbClr val="160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6" autoAdjust="0"/>
    <p:restoredTop sz="94652" autoAdjust="0"/>
  </p:normalViewPr>
  <p:slideViewPr>
    <p:cSldViewPr snapToGrid="0">
      <p:cViewPr varScale="1">
        <p:scale>
          <a:sx n="103" d="100"/>
          <a:sy n="103" d="100"/>
        </p:scale>
        <p:origin x="7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2E1ECAF-EE68-44AB-AB2D-CE5618BF93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70C8EA-0C16-46DA-8A48-EB0711D7255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 smtClean="0">
                <a:latin typeface="+mn-lt"/>
              </a:defRPr>
            </a:lvl1pPr>
          </a:lstStyle>
          <a:p>
            <a:pPr>
              <a:defRPr/>
            </a:pPr>
            <a:fld id="{DD3B8A9C-BD54-4A73-8374-DE137294A1CE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2052" name="Образ слайда 3">
            <a:extLst>
              <a:ext uri="{FF2B5EF4-FFF2-40B4-BE49-F238E27FC236}">
                <a16:creationId xmlns:a16="http://schemas.microsoft.com/office/drawing/2014/main" id="{D8708875-D67C-415C-A62A-B1D842FC760D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Заметки 4">
            <a:extLst>
              <a:ext uri="{FF2B5EF4-FFF2-40B4-BE49-F238E27FC236}">
                <a16:creationId xmlns:a16="http://schemas.microsoft.com/office/drawing/2014/main" id="{24BDA648-D5B6-4387-99F5-833F1A71B9BD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 noProof="0"/>
              <a:t>Образец текста</a:t>
            </a:r>
          </a:p>
          <a:p>
            <a:pPr lvl="1"/>
            <a:r>
              <a:rPr lang="ru-RU" altLang="zh-CN" noProof="0"/>
              <a:t>Второй уровень</a:t>
            </a:r>
          </a:p>
          <a:p>
            <a:pPr lvl="2"/>
            <a:r>
              <a:rPr lang="ru-RU" altLang="zh-CN" noProof="0"/>
              <a:t>Третий уровень</a:t>
            </a:r>
          </a:p>
          <a:p>
            <a:pPr lvl="3"/>
            <a:r>
              <a:rPr lang="ru-RU" altLang="zh-CN" noProof="0"/>
              <a:t>Четвертый уровень</a:t>
            </a:r>
          </a:p>
          <a:p>
            <a:pPr lvl="4"/>
            <a:r>
              <a:rPr lang="ru-RU" altLang="zh-CN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877D6B-511E-4F65-930D-650BF9EF36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A9625F-4223-4837-AE9A-E5483B869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5C149BC-B55B-4222-A03D-106A158D5210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11408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>
            <a:extLst>
              <a:ext uri="{FF2B5EF4-FFF2-40B4-BE49-F238E27FC236}">
                <a16:creationId xmlns:a16="http://schemas.microsoft.com/office/drawing/2014/main" id="{0F6B03EC-D107-457E-A8CB-4212C6187C6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099" name="Заметки 2">
            <a:extLst>
              <a:ext uri="{FF2B5EF4-FFF2-40B4-BE49-F238E27FC236}">
                <a16:creationId xmlns:a16="http://schemas.microsoft.com/office/drawing/2014/main" id="{DFC1F742-69EF-4291-BF7A-9D3831CB48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4100" name="Номер слайда 3">
            <a:extLst>
              <a:ext uri="{FF2B5EF4-FFF2-40B4-BE49-F238E27FC236}">
                <a16:creationId xmlns:a16="http://schemas.microsoft.com/office/drawing/2014/main" id="{CEB1EB52-D10A-411D-B16E-9B4F32200D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CCB6CE75-9F5D-452B-AC3D-EFFB8310E67C}" type="slidenum">
              <a:rPr lang="ru-RU" altLang="zh-CN"/>
              <a:pPr/>
              <a:t>1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>
            <a:extLst>
              <a:ext uri="{FF2B5EF4-FFF2-40B4-BE49-F238E27FC236}">
                <a16:creationId xmlns:a16="http://schemas.microsoft.com/office/drawing/2014/main" id="{4FB9B195-97CF-4B73-94A5-EBE345FE011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5" name="Заметки 2">
            <a:extLst>
              <a:ext uri="{FF2B5EF4-FFF2-40B4-BE49-F238E27FC236}">
                <a16:creationId xmlns:a16="http://schemas.microsoft.com/office/drawing/2014/main" id="{BE06913D-2ABE-4C0F-89DE-AC58D9F14C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04EC00A4-F641-4070-9789-80865A0701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76A5CFD3-FB18-4D64-BDDB-263A691F301C}" type="slidenum">
              <a:rPr lang="ru-RU" altLang="zh-CN"/>
              <a:pPr/>
              <a:t>11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12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13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99679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14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131826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15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77579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16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841980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17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484347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18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953028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3C10D9BE-E811-499B-9306-C542E5A0AF9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AC927D0F-A6C1-4AE0-BD9A-3B96E6D363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 dirty="0"/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06C27F87-443B-4BD1-BB27-CD41198ED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49F576A8-E50E-4F70-8A35-37CD6201CE98}" type="slidenum">
              <a:rPr lang="ru-RU" altLang="zh-CN"/>
              <a:pPr/>
              <a:t>19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6094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55BE-44CC-2BF1-E795-B524D322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4B0864A2-F02A-75CE-7D76-BB97DDA940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AFCD7E35-3A22-DFF4-BF1B-D0BEB86C73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 dirty="0"/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04377E19-8E8D-7B20-231B-8B31896344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49F576A8-E50E-4F70-8A35-37CD6201CE98}" type="slidenum">
              <a:rPr lang="ru-RU" altLang="zh-CN"/>
              <a:pPr/>
              <a:t>20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31628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376679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21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649405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22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469476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23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853015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24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969322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25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23514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26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283464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27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766999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28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133854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29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04736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2DC51-83E4-868F-329A-F31267B7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C38715B0-DF65-F198-2E00-CFE0063CDA7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6FFB03AB-B835-C230-34BB-9B3ED24599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B69917CD-B6B8-1D9E-0A71-FC19018B55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30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99371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>
            <a:extLst>
              <a:ext uri="{FF2B5EF4-FFF2-40B4-BE49-F238E27FC236}">
                <a16:creationId xmlns:a16="http://schemas.microsoft.com/office/drawing/2014/main" id="{D97B6C0B-E0A7-45D6-8CFA-2809E62EA18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7" name="Заметки 2">
            <a:extLst>
              <a:ext uri="{FF2B5EF4-FFF2-40B4-BE49-F238E27FC236}">
                <a16:creationId xmlns:a16="http://schemas.microsoft.com/office/drawing/2014/main" id="{CBF1B398-F46A-472A-861E-E959B89C76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148" name="Номер слайда 3">
            <a:extLst>
              <a:ext uri="{FF2B5EF4-FFF2-40B4-BE49-F238E27FC236}">
                <a16:creationId xmlns:a16="http://schemas.microsoft.com/office/drawing/2014/main" id="{32928EC3-0F23-4053-87FA-15FC38F8C8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01BF2DC3-383A-42AD-A079-438A5F483754}" type="slidenum">
              <a:rPr lang="ru-RU" altLang="zh-CN"/>
              <a:pPr/>
              <a:t>3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31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279596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32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799361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33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720290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34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027555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35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60597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36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848478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FB27A33C-7718-4959-9ED8-8A748C359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C1474226-3B9E-4D72-8C60-4BCC26D5AD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279E5ADB-1BF9-432C-A7F8-D9CAFC1B6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3C72011-CA12-4495-93C0-EF457EC5C58C}" type="slidenum">
              <a:rPr lang="ru-RU" altLang="zh-CN"/>
              <a:pPr/>
              <a:t>4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47187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Образ слайда 1">
            <a:extLst>
              <a:ext uri="{FF2B5EF4-FFF2-40B4-BE49-F238E27FC236}">
                <a16:creationId xmlns:a16="http://schemas.microsoft.com/office/drawing/2014/main" id="{86CA81AF-9B99-49AD-80DD-4B74C11F743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5" name="Заметки 2">
            <a:extLst>
              <a:ext uri="{FF2B5EF4-FFF2-40B4-BE49-F238E27FC236}">
                <a16:creationId xmlns:a16="http://schemas.microsoft.com/office/drawing/2014/main" id="{DCDBE1D2-A299-4C74-B500-8BF3065F2A3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 dirty="0"/>
          </a:p>
        </p:txBody>
      </p:sp>
      <p:sp>
        <p:nvSpPr>
          <p:cNvPr id="8196" name="Номер слайда 3">
            <a:extLst>
              <a:ext uri="{FF2B5EF4-FFF2-40B4-BE49-F238E27FC236}">
                <a16:creationId xmlns:a16="http://schemas.microsoft.com/office/drawing/2014/main" id="{1B1EDC5A-43DD-4EE9-A8CE-D00BAF1BB0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18AEC20C-1293-4A5F-BCF1-01AB0B2A0BA1}" type="slidenum">
              <a:rPr lang="ru-RU" altLang="zh-CN"/>
              <a:pPr/>
              <a:t>5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Образ слайда 1">
            <a:extLst>
              <a:ext uri="{FF2B5EF4-FFF2-40B4-BE49-F238E27FC236}">
                <a16:creationId xmlns:a16="http://schemas.microsoft.com/office/drawing/2014/main" id="{4EEB55D7-8C37-4BF2-B51D-B13CB71F455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3" name="Заметки 2">
            <a:extLst>
              <a:ext uri="{FF2B5EF4-FFF2-40B4-BE49-F238E27FC236}">
                <a16:creationId xmlns:a16="http://schemas.microsoft.com/office/drawing/2014/main" id="{E62DF9C6-ECA3-4325-8E5C-2D3CCA3286A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0244" name="Номер слайда 3">
            <a:extLst>
              <a:ext uri="{FF2B5EF4-FFF2-40B4-BE49-F238E27FC236}">
                <a16:creationId xmlns:a16="http://schemas.microsoft.com/office/drawing/2014/main" id="{9D7D3C28-99B2-4914-A21B-BFD6438A9E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90E69E7-BCA7-4022-A2B8-976FF06958D9}" type="slidenum">
              <a:rPr lang="ru-RU" altLang="zh-CN"/>
              <a:pPr/>
              <a:t>6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Образ слайда 1">
            <a:extLst>
              <a:ext uri="{FF2B5EF4-FFF2-40B4-BE49-F238E27FC236}">
                <a16:creationId xmlns:a16="http://schemas.microsoft.com/office/drawing/2014/main" id="{38D737DA-31FC-463C-B228-A0A7B55502B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1" name="Заметки 2">
            <a:extLst>
              <a:ext uri="{FF2B5EF4-FFF2-40B4-BE49-F238E27FC236}">
                <a16:creationId xmlns:a16="http://schemas.microsoft.com/office/drawing/2014/main" id="{BDF83C26-DB78-4EDF-932C-5079E2BEA5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2292" name="Номер слайда 3">
            <a:extLst>
              <a:ext uri="{FF2B5EF4-FFF2-40B4-BE49-F238E27FC236}">
                <a16:creationId xmlns:a16="http://schemas.microsoft.com/office/drawing/2014/main" id="{E957232B-DA41-4C35-98E8-3EFBB70F97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562C636F-134B-43EB-80A7-21908EDD6A5B}" type="slidenum">
              <a:rPr lang="ru-RU" altLang="zh-CN"/>
              <a:pPr/>
              <a:t>7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Образ слайда 1">
            <a:extLst>
              <a:ext uri="{FF2B5EF4-FFF2-40B4-BE49-F238E27FC236}">
                <a16:creationId xmlns:a16="http://schemas.microsoft.com/office/drawing/2014/main" id="{A861FBB7-9750-46CF-B870-56358672C3B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9" name="Заметки 2">
            <a:extLst>
              <a:ext uri="{FF2B5EF4-FFF2-40B4-BE49-F238E27FC236}">
                <a16:creationId xmlns:a16="http://schemas.microsoft.com/office/drawing/2014/main" id="{886B363E-F1DC-449C-ABA1-496B145180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4340" name="Номер слайда 3">
            <a:extLst>
              <a:ext uri="{FF2B5EF4-FFF2-40B4-BE49-F238E27FC236}">
                <a16:creationId xmlns:a16="http://schemas.microsoft.com/office/drawing/2014/main" id="{975E3170-E2F2-41AE-A510-8459A480D6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05615DE8-12DD-4D8E-810D-5FD150D602FF}" type="slidenum">
              <a:rPr lang="ru-RU" altLang="zh-CN"/>
              <a:pPr/>
              <a:t>8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3C10D9BE-E811-499B-9306-C542E5A0AF9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AC927D0F-A6C1-4AE0-BD9A-3B96E6D363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 dirty="0"/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06C27F87-443B-4BD1-BB27-CD41198ED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49F576A8-E50E-4F70-8A35-37CD6201CE98}" type="slidenum">
              <a:rPr lang="ru-RU" altLang="zh-CN"/>
              <a:pPr/>
              <a:t>10</a:t>
            </a:fld>
            <a:endParaRPr lang="ru-RU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1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5B3C01-0580-4E3A-99CD-5AC02E494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1F757-832B-4AE6-9C1B-1E2F17F04267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151604-B767-42DE-9B05-DFBF4464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535DA3-4CE0-4D7D-B3BD-21F05285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67FB1-2B79-452D-833E-509C178BE4C1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565933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51AA88-2C9A-4E3B-AE45-FB6C8EC3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0D831-3B9B-4356-BCFF-1C7F502DECF3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A96019-CF89-4787-81E4-5A9821BA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516BE8-8588-4E89-AAB0-86CF5E3D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63496-2EC3-4D8F-9735-ADD59A944894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50944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208F22-A16A-4EAB-831F-49D78ED5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6C1B7-633F-4398-A580-C44497AFB073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8AB164-57EE-4923-8809-C9669872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2D98C5-C046-4444-8E8B-82CE7BC1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BA56C-BC8C-4962-8F3B-75E77DCFF01F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6406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6F795-6169-4DF9-BB6D-F91044F0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FAFDB-6098-4D16-89DF-6945618641A3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E7F49E-5E68-4116-BF71-C04BB12E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6113C0-CFDF-4BF9-9D53-BC8858A3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BFFC8-FC50-41E1-9444-81B85A058238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64787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F89A6B-1B93-4F9F-A96B-A7FC55D5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271FE-2616-44EE-A6C0-19DB79464E80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47919C-D809-4185-AD92-EE37BA71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8A91C5-8F11-4C31-B8EA-34E804D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AF0DF-6D85-4C1E-887B-30F388EF305F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21890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A6641E6-A0CA-4FC6-8472-830C1560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AE205-5A74-444D-8C5A-3B5707A29C1D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E9B42CC9-3A8E-44F1-A121-AB614E6B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36480C1-2A7F-4EAF-810D-009E9ECD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8D942-03D0-4CB1-B41D-CF54C2CEB7AA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77190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3A01138B-F3E5-4A59-8EE4-EFA43B16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3D83A-B8F2-4C1C-99B3-7F646DBD16E2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2DDF0BD1-8C86-47F5-B951-1535A207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11C981C-88D4-480F-A6AE-C94520A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A2788-F9D8-466A-B940-03947BC77772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93662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AE512194-C1D0-477F-AE4E-7C75036F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2C884-F1A6-44B3-B8AB-A46BDC5BFE77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7417D003-D203-425A-BE1C-E459A1881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3DD5371-4B00-4C3C-9C71-C27CE113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E9219-E6B0-46C3-9F1A-61D6DDF1E6A9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523992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93D2EBF3-0A9B-4F26-B9CE-803CC1CF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CF0E5-C3EC-4C7B-A938-89DF1E465B2F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5670FAC3-2BC3-416D-8C66-05DEA944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D8902187-1EDE-4EB6-B137-0D6BA958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DE6B4-0B91-45F1-88B1-5C5D35D98919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48182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DA89226F-90C5-4167-A5F3-E772CA96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9948D-B286-447E-BE21-11C962AA8DC7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DE924C1-E3AA-4147-876F-41182F52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888AF51-FB4E-4C1D-977F-BD3847ED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A3707-213B-494D-9607-22A2A913B226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87008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5618675-30ED-4C7A-9DDE-F79DB573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BC017-2F16-4B68-BB04-6F9338EE2281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6EDFB04-FD0E-4587-A895-7C4BA32CC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4A2641E-839A-4233-AF82-33F5E4DD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CE5C4-A3F1-42FD-A9A1-42E0248741DD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5602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70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C199F14B-2736-403E-B574-3BC96ADB5A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3225F73D-923F-43A5-ADCA-171A0EFEBA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57517C-4A31-4913-BAFE-6B298B0A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 smtClean="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E5360F8-3B30-4B8C-8444-26E7F659990B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1ECDEA-E637-4568-9DED-2DF514510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EC04E2-28B9-4C78-A7EF-72A2C4EAF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767676"/>
                </a:solidFill>
              </a:defRPr>
            </a:lvl1pPr>
          </a:lstStyle>
          <a:p>
            <a:pPr>
              <a:defRPr/>
            </a:pPr>
            <a:fld id="{394A2029-B429-4993-9EE4-F0A3860F06FE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_________Microsoft_Visio.vsdx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_________Microsoft_Visio1.vsdx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11" Type="http://schemas.openxmlformats.org/officeDocument/2006/relationships/image" Target="../media/image24.emf"/><Relationship Id="rId5" Type="http://schemas.openxmlformats.org/officeDocument/2006/relationships/image" Target="../media/image4.png"/><Relationship Id="rId10" Type="http://schemas.openxmlformats.org/officeDocument/2006/relationships/package" Target="../embeddings/_________Microsoft_Visio2.vsdx"/><Relationship Id="rId4" Type="http://schemas.openxmlformats.org/officeDocument/2006/relationships/image" Target="../media/image1.png"/><Relationship Id="rId9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1.png"/><Relationship Id="rId7" Type="http://schemas.openxmlformats.org/officeDocument/2006/relationships/image" Target="../media/image27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jf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fif"/><Relationship Id="rId3" Type="http://schemas.openxmlformats.org/officeDocument/2006/relationships/image" Target="../media/image1.png"/><Relationship Id="rId7" Type="http://schemas.openxmlformats.org/officeDocument/2006/relationships/image" Target="../media/image46.jf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8.jf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06A7A602-F23F-43A7-AB44-375BEFA569E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Box 32">
            <a:extLst>
              <a:ext uri="{FF2B5EF4-FFF2-40B4-BE49-F238E27FC236}">
                <a16:creationId xmlns:a16="http://schemas.microsoft.com/office/drawing/2014/main" id="{A08E55EF-6056-497B-91E5-539575381DF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66725" y="4183063"/>
            <a:ext cx="433546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ru-RU" altLang="zh-CN" sz="1600" dirty="0" err="1">
                <a:solidFill>
                  <a:schemeClr val="bg1"/>
                </a:solidFill>
                <a:latin typeface="Akrobat" pitchFamily="2" charset="-52"/>
              </a:rPr>
              <a:t>Моргачёва</a:t>
            </a:r>
            <a:r>
              <a:rPr lang="ru-RU" altLang="zh-CN" sz="1600" dirty="0">
                <a:solidFill>
                  <a:schemeClr val="bg1"/>
                </a:solidFill>
                <a:latin typeface="Akrobat" pitchFamily="2" charset="-52"/>
              </a:rPr>
              <a:t> Анастасия – 3 курс, ИТТСУ</a:t>
            </a:r>
          </a:p>
          <a:p>
            <a:pPr eaLnBrk="1" hangingPunct="1">
              <a:buFontTx/>
              <a:buAutoNum type="arabicPeriod"/>
            </a:pPr>
            <a:r>
              <a:rPr lang="ru-RU" altLang="zh-CN" sz="1600" dirty="0" err="1">
                <a:solidFill>
                  <a:schemeClr val="bg1"/>
                </a:solidFill>
                <a:latin typeface="Akrobat" pitchFamily="2" charset="-52"/>
              </a:rPr>
              <a:t>Черныгина</a:t>
            </a:r>
            <a:r>
              <a:rPr lang="ru-RU" altLang="zh-CN" sz="1600" dirty="0">
                <a:solidFill>
                  <a:schemeClr val="bg1"/>
                </a:solidFill>
                <a:latin typeface="Akrobat" pitchFamily="2" charset="-52"/>
              </a:rPr>
              <a:t> Елизавета - 3 курс, ИТТСУ</a:t>
            </a:r>
          </a:p>
          <a:p>
            <a:pPr eaLnBrk="1" hangingPunct="1"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itchFamily="2" charset="-52"/>
              </a:rPr>
              <a:t>Грачева Наталья - 3 курс, ИТТСУ</a:t>
            </a:r>
          </a:p>
          <a:p>
            <a:pPr eaLnBrk="1" hangingPunct="1"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itchFamily="2" charset="-52"/>
              </a:rPr>
              <a:t>Александрова </a:t>
            </a:r>
            <a:r>
              <a:rPr lang="ru-RU" altLang="zh-CN" sz="1600" dirty="0" err="1">
                <a:solidFill>
                  <a:schemeClr val="bg1"/>
                </a:solidFill>
                <a:latin typeface="Akrobat" pitchFamily="2" charset="-52"/>
              </a:rPr>
              <a:t>Лигита</a:t>
            </a:r>
            <a:r>
              <a:rPr lang="ru-RU" altLang="zh-CN" sz="1600" dirty="0">
                <a:solidFill>
                  <a:schemeClr val="bg1"/>
                </a:solidFill>
                <a:latin typeface="Akrobat" pitchFamily="2" charset="-52"/>
              </a:rPr>
              <a:t> - 3 курс, ИТТСУ</a:t>
            </a:r>
          </a:p>
          <a:p>
            <a:pPr eaLnBrk="1" hangingPunct="1"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itchFamily="2" charset="-52"/>
              </a:rPr>
              <a:t>Воронов Арсений – 3 курс</a:t>
            </a:r>
            <a:r>
              <a:rPr lang="en-US" altLang="zh-CN" sz="1600" dirty="0">
                <a:solidFill>
                  <a:schemeClr val="bg1"/>
                </a:solidFill>
                <a:latin typeface="Akrobat" pitchFamily="2" charset="-52"/>
              </a:rPr>
              <a:t>, </a:t>
            </a:r>
            <a:r>
              <a:rPr lang="ru-RU" altLang="zh-CN" sz="1600" dirty="0">
                <a:solidFill>
                  <a:schemeClr val="bg1"/>
                </a:solidFill>
                <a:latin typeface="Akrobat" pitchFamily="2" charset="-52"/>
              </a:rPr>
              <a:t>ИТТСУ</a:t>
            </a:r>
          </a:p>
        </p:txBody>
      </p:sp>
      <p:sp>
        <p:nvSpPr>
          <p:cNvPr id="86" name="Скругленный прямоугольник 85">
            <a:extLst>
              <a:ext uri="{FF2B5EF4-FFF2-40B4-BE49-F238E27FC236}">
                <a16:creationId xmlns:a16="http://schemas.microsoft.com/office/drawing/2014/main" id="{45B4F6DB-9FCF-48C7-BB3F-759C8303F1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6738" y="1574800"/>
            <a:ext cx="5226050" cy="1763713"/>
          </a:xfrm>
          <a:prstGeom prst="roundRect">
            <a:avLst>
              <a:gd name="adj" fmla="val 6900"/>
            </a:avLst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077" name="TextBox 9">
            <a:extLst>
              <a:ext uri="{FF2B5EF4-FFF2-40B4-BE49-F238E27FC236}">
                <a16:creationId xmlns:a16="http://schemas.microsoft.com/office/drawing/2014/main" id="{820A8A1B-8DBB-427C-A590-7BFAE727EC0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</a:rPr>
              <a:t>НЕТ ПОЖАРАМ!</a:t>
            </a:r>
          </a:p>
        </p:txBody>
      </p:sp>
      <p:sp>
        <p:nvSpPr>
          <p:cNvPr id="11" name="Скругленный прямоугольник 85">
            <a:extLst>
              <a:ext uri="{FF2B5EF4-FFF2-40B4-BE49-F238E27FC236}">
                <a16:creationId xmlns:a16="http://schemas.microsoft.com/office/drawing/2014/main" id="{B19F3ABA-254D-4F28-9F95-FD8FCC35D5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6125" y="1754188"/>
            <a:ext cx="4867275" cy="1403350"/>
          </a:xfrm>
          <a:prstGeom prst="roundRect">
            <a:avLst>
              <a:gd name="adj" fmla="val 2771"/>
            </a:avLst>
          </a:prstGeom>
          <a:solidFill>
            <a:schemeClr val="bg1"/>
          </a:solidFill>
          <a:ln w="3810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bg1">
                  <a:lumMod val="50000"/>
                </a:schemeClr>
              </a:solidFill>
              <a:latin typeface="Akrobat" panose="00000500000000000000" pitchFamily="50" charset="-52"/>
            </a:endParaRPr>
          </a:p>
        </p:txBody>
      </p:sp>
      <p:sp>
        <p:nvSpPr>
          <p:cNvPr id="3079" name="TextBox 11">
            <a:extLst>
              <a:ext uri="{FF2B5EF4-FFF2-40B4-BE49-F238E27FC236}">
                <a16:creationId xmlns:a16="http://schemas.microsoft.com/office/drawing/2014/main" id="{E6017974-3A04-4B3C-85AD-573F04E01D0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44500" y="3721100"/>
            <a:ext cx="3295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2400" b="1">
                <a:solidFill>
                  <a:schemeClr val="bg1"/>
                </a:solidFill>
                <a:latin typeface="Akrobat Black" pitchFamily="2" charset="-52"/>
              </a:rPr>
              <a:t>КОМАНДА</a:t>
            </a:r>
            <a:r>
              <a:rPr lang="en-US" altLang="ru-RU" sz="2400" b="1">
                <a:solidFill>
                  <a:schemeClr val="bg1"/>
                </a:solidFill>
                <a:latin typeface="Akrobat Black" pitchFamily="2" charset="-52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itchFamily="2" charset="-52"/>
            </a:endParaRPr>
          </a:p>
        </p:txBody>
      </p:sp>
      <p:sp>
        <p:nvSpPr>
          <p:cNvPr id="3080" name="TextBox 30">
            <a:extLst>
              <a:ext uri="{FF2B5EF4-FFF2-40B4-BE49-F238E27FC236}">
                <a16:creationId xmlns:a16="http://schemas.microsoft.com/office/drawing/2014/main" id="{22454AFC-86EE-4155-82AD-0ABAC3DB322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4176713"/>
            <a:ext cx="4767262" cy="1323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altLang="zh-CN" sz="1600" b="1" dirty="0">
                <a:solidFill>
                  <a:schemeClr val="bg1"/>
                </a:solidFill>
                <a:latin typeface="Akrobat" pitchFamily="2" charset="0"/>
              </a:rPr>
              <a:t>1) Сафронов Антон Игоревич - кандидат </a:t>
            </a:r>
          </a:p>
          <a:p>
            <a:pPr eaLnBrk="1" hangingPunct="1">
              <a:defRPr/>
            </a:pPr>
            <a:r>
              <a:rPr lang="ru-RU" altLang="zh-CN" sz="1600" b="1" dirty="0">
                <a:solidFill>
                  <a:schemeClr val="bg1"/>
                </a:solidFill>
                <a:latin typeface="Akrobat" pitchFamily="2" charset="0"/>
              </a:rPr>
              <a:t>технических наук доцент, к.н. / РУТ (МИИТ)</a:t>
            </a:r>
          </a:p>
          <a:p>
            <a:pPr eaLnBrk="1" hangingPunct="1">
              <a:defRPr/>
            </a:pPr>
            <a:r>
              <a:rPr lang="ru-RU" altLang="zh-CN" sz="1600" b="1" dirty="0">
                <a:solidFill>
                  <a:schemeClr val="bg1"/>
                </a:solidFill>
                <a:latin typeface="Akrobat" pitchFamily="2" charset="0"/>
              </a:rPr>
              <a:t>2) Новиков Вячеслав Геннадьевич - доцент к.н. / РУТ (МИИТ)</a:t>
            </a:r>
          </a:p>
          <a:p>
            <a:pPr eaLnBrk="1" hangingPunct="1">
              <a:defRPr/>
            </a:pPr>
            <a:endParaRPr lang="ru-RU" altLang="zh-CN" sz="1600" b="1" dirty="0">
              <a:solidFill>
                <a:schemeClr val="bg1"/>
              </a:solidFill>
              <a:latin typeface="Akrobat" pitchFamily="2" charset="0"/>
            </a:endParaRPr>
          </a:p>
        </p:txBody>
      </p:sp>
      <p:sp>
        <p:nvSpPr>
          <p:cNvPr id="3081" name="TextBox 17">
            <a:extLst>
              <a:ext uri="{FF2B5EF4-FFF2-40B4-BE49-F238E27FC236}">
                <a16:creationId xmlns:a16="http://schemas.microsoft.com/office/drawing/2014/main" id="{90083EDA-2F11-4D40-955D-14DDEA3DDC7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3721100"/>
            <a:ext cx="362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2400" b="1" dirty="0">
                <a:solidFill>
                  <a:schemeClr val="bg1"/>
                </a:solidFill>
                <a:latin typeface="Akrobat Black" pitchFamily="2" charset="-52"/>
              </a:rPr>
              <a:t>НАСТАВНИКИ</a:t>
            </a:r>
            <a:r>
              <a:rPr lang="en-US" altLang="ru-RU" sz="2400" b="1" dirty="0">
                <a:solidFill>
                  <a:schemeClr val="bg1"/>
                </a:solidFill>
                <a:latin typeface="Akrobat Black" pitchFamily="2" charset="-52"/>
              </a:rPr>
              <a:t>:</a:t>
            </a:r>
            <a:endParaRPr lang="ru-RU" altLang="zh-CN" sz="2400" b="1" dirty="0">
              <a:solidFill>
                <a:schemeClr val="bg1"/>
              </a:solidFill>
              <a:latin typeface="Akrobat Black" pitchFamily="2" charset="-52"/>
            </a:endParaRPr>
          </a:p>
        </p:txBody>
      </p:sp>
      <p:pic>
        <p:nvPicPr>
          <p:cNvPr id="3083" name="Рисунок 4">
            <a:extLst>
              <a:ext uri="{FF2B5EF4-FFF2-40B4-BE49-F238E27FC236}">
                <a16:creationId xmlns:a16="http://schemas.microsoft.com/office/drawing/2014/main" id="{85D94466-F5DD-40C1-99E5-CBC6174C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2032000"/>
            <a:ext cx="36591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Рисунок 8">
            <a:extLst>
              <a:ext uri="{FF2B5EF4-FFF2-40B4-BE49-F238E27FC236}">
                <a16:creationId xmlns:a16="http://schemas.microsoft.com/office/drawing/2014/main" id="{2EC2BB38-03E3-4F8D-AF49-2BABA0F5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75" y="5292725"/>
            <a:ext cx="4859338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Овал 38">
            <a:extLst>
              <a:ext uri="{FF2B5EF4-FFF2-40B4-BE49-F238E27FC236}">
                <a16:creationId xmlns:a16="http://schemas.microsoft.com/office/drawing/2014/main" id="{447076A6-D468-48E3-9CCA-D682FB5A701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89" name="Рисунок 3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71558ED-3996-4690-9DC8-2F669669F80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1599AC7A-742C-4707-88BF-93F49F804357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B3A602-0582-4066-AF67-9378B6CED1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A13A89C1-5E8C-4096-B20F-B6A31112AAF6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93" name="Рисунок 24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E07D0052-8567-498A-9E89-FE7A72D9179D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Группа 1">
            <a:extLst>
              <a:ext uri="{FF2B5EF4-FFF2-40B4-BE49-F238E27FC236}">
                <a16:creationId xmlns:a16="http://schemas.microsoft.com/office/drawing/2014/main" id="{6E5181C0-FC24-4BB0-8D0A-113DA63F1C01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9" name="Группа 2">
              <a:extLst>
                <a:ext uri="{FF2B5EF4-FFF2-40B4-BE49-F238E27FC236}">
                  <a16:creationId xmlns:a16="http://schemas.microsoft.com/office/drawing/2014/main" id="{5FA36DBB-E28A-490C-9CA4-19C3A5135F3F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6AA9E1D2-71AA-4F4B-9418-4289DB445F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30" name="Рисунок 17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88782D7-2FFC-41E7-BD44-4882656BEFB5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Группа 9">
              <a:extLst>
                <a:ext uri="{FF2B5EF4-FFF2-40B4-BE49-F238E27FC236}">
                  <a16:creationId xmlns:a16="http://schemas.microsoft.com/office/drawing/2014/main" id="{56A12494-1602-4545-B499-D33F027C5F7B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91D76B6-663B-4D2E-A8BA-ABDA9AE6CC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61781822-8368-42A4-A8A2-03899DAF45C6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22" name="Группа 11">
              <a:extLst>
                <a:ext uri="{FF2B5EF4-FFF2-40B4-BE49-F238E27FC236}">
                  <a16:creationId xmlns:a16="http://schemas.microsoft.com/office/drawing/2014/main" id="{63771CB6-52C7-4B67-BA81-CDA7C22A15BB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2A3F266-B35F-49BA-AB68-1EA625CABF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25" name="Рисунок 1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6D65E2DB-EF5E-411A-A0A7-8CE726AFF5AA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09D2714D-249C-4192-ADF1-B46D6C1A946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A7CAC3F-F1D7-4575-B564-2F944302AE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8A633F2D-6817-45DF-8AC2-E51D7A4B150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ТРЕБОВАНИЯ К РЕШЕНИЮ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D998F417-669D-451E-821F-ED15A30C77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C5BE21F-45A8-41A6-9163-80E7C438F5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8238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15367" name="TextBox 9">
            <a:extLst>
              <a:ext uri="{FF2B5EF4-FFF2-40B4-BE49-F238E27FC236}">
                <a16:creationId xmlns:a16="http://schemas.microsoft.com/office/drawing/2014/main" id="{AFE9C9DC-9622-4CE5-8ECD-B3E1DA2215B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33463" y="1993900"/>
            <a:ext cx="43576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2000" b="1" dirty="0">
                <a:solidFill>
                  <a:schemeClr val="bg1"/>
                </a:solidFill>
                <a:latin typeface="Akrobat Black" pitchFamily="2" charset="-52"/>
              </a:rPr>
              <a:t>Стек технологий:</a:t>
            </a:r>
          </a:p>
        </p:txBody>
      </p:sp>
      <p:sp>
        <p:nvSpPr>
          <p:cNvPr id="15368" name="TextBox 10">
            <a:extLst>
              <a:ext uri="{FF2B5EF4-FFF2-40B4-BE49-F238E27FC236}">
                <a16:creationId xmlns:a16="http://schemas.microsoft.com/office/drawing/2014/main" id="{1E670012-578D-42C0-90CA-37B297DA1AB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424613" y="1993900"/>
            <a:ext cx="4624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2000" b="1" dirty="0">
                <a:solidFill>
                  <a:srgbClr val="642DC0"/>
                </a:solidFill>
                <a:latin typeface="Akrobat Black" pitchFamily="2" charset="-52"/>
              </a:rPr>
              <a:t>Элементы стека технологий нужны для:</a:t>
            </a:r>
          </a:p>
        </p:txBody>
      </p:sp>
      <p:sp>
        <p:nvSpPr>
          <p:cNvPr id="15369" name="TextBox 11">
            <a:extLst>
              <a:ext uri="{FF2B5EF4-FFF2-40B4-BE49-F238E27FC236}">
                <a16:creationId xmlns:a16="http://schemas.microsoft.com/office/drawing/2014/main" id="{591D0957-E469-4C0D-A59A-3E45EF897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571750"/>
            <a:ext cx="4624387" cy="362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Язык программирования: с#.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Разработка программы (сайт): </a:t>
            </a:r>
            <a:r>
              <a:rPr lang="en-US" altLang="zh-CN" sz="1400" dirty="0">
                <a:solidFill>
                  <a:schemeClr val="bg1"/>
                </a:solidFill>
                <a:latin typeface="Akrobat" pitchFamily="2" charset="-52"/>
              </a:rPr>
              <a:t>JavaScript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Составляющие электрической цепи: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концевик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 (50 руб.)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провода (30 руб. за 1 метр)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блок управления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системный блок (имеется в наличии)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База хранения данных: </a:t>
            </a:r>
            <a:r>
              <a:rPr lang="en-US" altLang="zh-CN" sz="1400" dirty="0" err="1">
                <a:solidFill>
                  <a:schemeClr val="bg1"/>
                </a:solidFill>
                <a:latin typeface="Akrobat" pitchFamily="2" charset="-52"/>
              </a:rPr>
              <a:t>pgAdmin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Литература по подбору и подключению сервера, который передает данные о подключении меток.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Графический дизайн: </a:t>
            </a:r>
            <a:r>
              <a:rPr lang="en-US" altLang="zh-CN" sz="1400" dirty="0">
                <a:solidFill>
                  <a:schemeClr val="bg1"/>
                </a:solidFill>
                <a:latin typeface="Akrobat" pitchFamily="2" charset="-52"/>
              </a:rPr>
              <a:t>Figma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.</a:t>
            </a:r>
            <a:endParaRPr lang="ru-RU" altLang="zh-CN" sz="1400" dirty="0">
              <a:solidFill>
                <a:srgbClr val="FF0000"/>
              </a:solidFill>
              <a:latin typeface="Akrobat" pitchFamily="2" charset="-52"/>
            </a:endParaRPr>
          </a:p>
        </p:txBody>
      </p:sp>
      <p:sp>
        <p:nvSpPr>
          <p:cNvPr id="15370" name="TextBox 39">
            <a:extLst>
              <a:ext uri="{FF2B5EF4-FFF2-40B4-BE49-F238E27FC236}">
                <a16:creationId xmlns:a16="http://schemas.microsoft.com/office/drawing/2014/main" id="{0993C614-D190-4DD1-ABA3-23BB120B3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2586038"/>
            <a:ext cx="4624387" cy="297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Написания программы, которая использует сигнал для вывода данных на сайте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Разработки сайта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Создания электрической цепи и передачи сигнала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Хранения информации о сигнале, поступающем от огнетушителя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Получения нужной информации о создании сайта и электрической цепи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latin typeface="Akrobat" pitchFamily="2" charset="-52"/>
              </a:rPr>
              <a:t>Красивого оформления сайта и детализации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D20BF42-E850-427E-9E68-D84A5E75B7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76" name="Рисунок 2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4987B9-1063-4F5D-83E6-41069C3FC2FF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F3679141-C07F-4590-BF15-6217A40BEE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E3C3FEF-601B-47C2-9A00-0D4780915F8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74370387-797F-4C2A-94C9-4EEB83A664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80" name="Рисунок 2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817ADA89-9FA7-43E9-BF93-2D518C5F301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📑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93" y="2687003"/>
            <a:ext cx="231457" cy="2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📑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97" y="2682240"/>
            <a:ext cx="243840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💻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01" y="3002320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💻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37" y="3344228"/>
            <a:ext cx="233680" cy="2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986" y="3344228"/>
            <a:ext cx="239077" cy="23132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3030" y="3675741"/>
            <a:ext cx="239077" cy="231323"/>
          </a:xfrm>
          <a:prstGeom prst="rect">
            <a:avLst/>
          </a:prstGeom>
        </p:spPr>
      </p:pic>
      <p:pic>
        <p:nvPicPr>
          <p:cNvPr id="5138" name="Picture 18" descr="🌐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49" y="4928433"/>
            <a:ext cx="236220" cy="2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🌐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57" y="3985948"/>
            <a:ext cx="233680" cy="2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📒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49" y="5245656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📒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57" y="4622879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🧑‍🎨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01" y="5880357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🧑‍🎨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17" y="5242005"/>
            <a:ext cx="2413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8E59D3AD-53F9-4486-A97E-BEA9863F8A5A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546F257-9488-4B94-9B27-99C53BC73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7412" name="TextBox 4">
            <a:extLst>
              <a:ext uri="{FF2B5EF4-FFF2-40B4-BE49-F238E27FC236}">
                <a16:creationId xmlns:a16="http://schemas.microsoft.com/office/drawing/2014/main" id="{58D7E4BF-688F-47E4-B1E9-01F9C669208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</a:rPr>
              <a:t>ПЕРЕХОД К ПРОДУКТУ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D8357A48-D41B-44C5-9113-8AA180DF34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157480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48465C3-A5D0-4953-9605-0059EE03F3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238918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A2FE18B2-19BB-46C7-B224-8A00828D74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3203575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C32A588F-7223-48EC-87D9-749ED9E902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017963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9400AC7-733F-47B0-ABF4-D986D88C4D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157480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Ответственный за пожарную безопасность (ПБ) 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7FDBD79C-0F41-457A-995B-17F0D62266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238918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Тратить меньше времени на обход корпуса и проверку средств пожаротушения и их состояния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F26BBAC3-8FAB-4001-BC0C-069FBF161F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3203575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Большая площадь корпуса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D926A36-A71E-4301-964B-5EB35D55D0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017963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Осмотр каждого огнетушителя вживую занимает много времени</a:t>
            </a:r>
          </a:p>
        </p:txBody>
      </p:sp>
      <p:sp>
        <p:nvSpPr>
          <p:cNvPr id="17421" name="TextBox 16">
            <a:extLst>
              <a:ext uri="{FF2B5EF4-FFF2-40B4-BE49-F238E27FC236}">
                <a16:creationId xmlns:a16="http://schemas.microsoft.com/office/drawing/2014/main" id="{6F421816-DE56-4F84-B681-4FD4A7546B8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826750" y="197167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</a:rPr>
              <a:t>Кто?</a:t>
            </a:r>
          </a:p>
        </p:txBody>
      </p:sp>
      <p:sp>
        <p:nvSpPr>
          <p:cNvPr id="17422" name="TextBox 18">
            <a:extLst>
              <a:ext uri="{FF2B5EF4-FFF2-40B4-BE49-F238E27FC236}">
                <a16:creationId xmlns:a16="http://schemas.microsoft.com/office/drawing/2014/main" id="{3426087C-EEDF-4B6E-8433-8275FC66902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107613" y="2786063"/>
            <a:ext cx="1281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</a:rPr>
              <a:t>Что конкретно?</a:t>
            </a:r>
          </a:p>
        </p:txBody>
      </p:sp>
      <p:sp>
        <p:nvSpPr>
          <p:cNvPr id="17423" name="TextBox 19">
            <a:extLst>
              <a:ext uri="{FF2B5EF4-FFF2-40B4-BE49-F238E27FC236}">
                <a16:creationId xmlns:a16="http://schemas.microsoft.com/office/drawing/2014/main" id="{02434D54-D6B3-4410-8850-A5B46819334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36004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</a:rPr>
              <a:t>В чём основной сбой?</a:t>
            </a:r>
          </a:p>
        </p:txBody>
      </p:sp>
      <p:sp>
        <p:nvSpPr>
          <p:cNvPr id="17424" name="TextBox 20">
            <a:extLst>
              <a:ext uri="{FF2B5EF4-FFF2-40B4-BE49-F238E27FC236}">
                <a16:creationId xmlns:a16="http://schemas.microsoft.com/office/drawing/2014/main" id="{590FB79C-F529-4023-BBB2-3178638A925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559925" y="4414838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</a:rPr>
              <a:t>Почему не подходят?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07DD5AF3-B5F2-4FE2-A560-0495F5633D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83235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Поэтому мы создаём </a:t>
            </a:r>
          </a:p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что-то новое,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49D21CD7-A581-4F45-864F-EC2DCB80B7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564673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 частично или полностью решит проблему благодаря…</a:t>
            </a: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8E0BEBCD-068A-487D-9BF6-312A093AAD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83235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Систему контроля за стредствами пожаротушения с помощью прогаммы 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FEDA4355-6389-4F7B-A3DB-70D639AF6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564673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Использованию базы данных, хранящей в себе всю необходимую информацию об огнетушителях </a:t>
            </a:r>
          </a:p>
          <a:p>
            <a:pPr marL="107950" eaLnBrk="1" fontAlgn="auto" hangingPunct="1">
              <a:defRPr/>
            </a:pPr>
            <a:endParaRPr lang="ru-RU" sz="1400" noProof="1">
              <a:solidFill>
                <a:srgbClr val="060823"/>
              </a:solidFill>
              <a:latin typeface="Akrobat" panose="00000500000000000000" pitchFamily="2" charset="0"/>
            </a:endParaRPr>
          </a:p>
        </p:txBody>
      </p:sp>
      <p:sp>
        <p:nvSpPr>
          <p:cNvPr id="17429" name="TextBox 26">
            <a:extLst>
              <a:ext uri="{FF2B5EF4-FFF2-40B4-BE49-F238E27FC236}">
                <a16:creationId xmlns:a16="http://schemas.microsoft.com/office/drawing/2014/main" id="{AA5B01DE-37A1-4C35-87D9-6EB032B4483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52387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</a:rPr>
              <a:t>Что конкретно?</a:t>
            </a:r>
          </a:p>
        </p:txBody>
      </p:sp>
      <p:sp>
        <p:nvSpPr>
          <p:cNvPr id="17430" name="TextBox 27">
            <a:extLst>
              <a:ext uri="{FF2B5EF4-FFF2-40B4-BE49-F238E27FC236}">
                <a16:creationId xmlns:a16="http://schemas.microsoft.com/office/drawing/2014/main" id="{43957FF3-C3F1-4DC3-8FF8-413A5D61C25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5614988" y="6053138"/>
            <a:ext cx="5773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 dirty="0">
                <a:solidFill>
                  <a:srgbClr val="808080"/>
                </a:solidFill>
                <a:latin typeface="Akrobat" pitchFamily="2" charset="-52"/>
              </a:rPr>
              <a:t>Какие уникальные особенности помогут в решении?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DA9E607-3E62-405C-AD1A-96BDCB6125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36" name="Рисунок 28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8739C7-0E0B-480A-8C29-CBEE45578E5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87555446-D238-4956-B71E-4107980DCC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52E4736-E470-405A-965A-F507AC2FE77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C2BB2FBD-D199-499E-990F-F2FAD5C60E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40" name="Рисунок 32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88AAEFD-47CE-43BD-839B-1EB0E01D197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750" name="Группа 19749">
            <a:extLst>
              <a:ext uri="{FF2B5EF4-FFF2-40B4-BE49-F238E27FC236}">
                <a16:creationId xmlns:a16="http://schemas.microsoft.com/office/drawing/2014/main" id="{A96DF9A2-D141-6DB0-19B1-C1684D726EC8}"/>
              </a:ext>
            </a:extLst>
          </p:cNvPr>
          <p:cNvGrpSpPr/>
          <p:nvPr/>
        </p:nvGrpSpPr>
        <p:grpSpPr>
          <a:xfrm>
            <a:off x="444500" y="1330846"/>
            <a:ext cx="11264899" cy="5279504"/>
            <a:chOff x="43543" y="852012"/>
            <a:chExt cx="11866491" cy="5791386"/>
          </a:xfrm>
        </p:grpSpPr>
        <p:grpSp>
          <p:nvGrpSpPr>
            <p:cNvPr id="19751" name="Группа 19750">
              <a:extLst>
                <a:ext uri="{FF2B5EF4-FFF2-40B4-BE49-F238E27FC236}">
                  <a16:creationId xmlns:a16="http://schemas.microsoft.com/office/drawing/2014/main" id="{F49F9296-06E4-93FD-3397-4D6D6860FA4B}"/>
                </a:ext>
              </a:extLst>
            </p:cNvPr>
            <p:cNvGrpSpPr/>
            <p:nvPr/>
          </p:nvGrpSpPr>
          <p:grpSpPr>
            <a:xfrm>
              <a:off x="118474" y="852012"/>
              <a:ext cx="6676653" cy="2800223"/>
              <a:chOff x="-45274" y="629902"/>
              <a:chExt cx="7069920" cy="2895023"/>
            </a:xfrm>
          </p:grpSpPr>
          <p:sp>
            <p:nvSpPr>
              <p:cNvPr id="19800" name="Скругленный прямоугольник 111">
                <a:extLst>
                  <a:ext uri="{FF2B5EF4-FFF2-40B4-BE49-F238E27FC236}">
                    <a16:creationId xmlns:a16="http://schemas.microsoft.com/office/drawing/2014/main" id="{D4B72E52-7BE1-48A9-376D-406774963CAD}"/>
                  </a:ext>
                </a:extLst>
              </p:cNvPr>
              <p:cNvSpPr/>
              <p:nvPr/>
            </p:nvSpPr>
            <p:spPr>
              <a:xfrm>
                <a:off x="-45274" y="629902"/>
                <a:ext cx="3733608" cy="289502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9801" name="Группа 19800">
                <a:extLst>
                  <a:ext uri="{FF2B5EF4-FFF2-40B4-BE49-F238E27FC236}">
                    <a16:creationId xmlns:a16="http://schemas.microsoft.com/office/drawing/2014/main" id="{785FA04D-E57E-8FC6-341C-D0DB58D2BC43}"/>
                  </a:ext>
                </a:extLst>
              </p:cNvPr>
              <p:cNvGrpSpPr/>
              <p:nvPr/>
            </p:nvGrpSpPr>
            <p:grpSpPr>
              <a:xfrm>
                <a:off x="182822" y="871927"/>
                <a:ext cx="3358992" cy="2391336"/>
                <a:chOff x="-4680" y="5472"/>
                <a:chExt cx="3699109" cy="2766696"/>
              </a:xfrm>
            </p:grpSpPr>
            <p:grpSp>
              <p:nvGrpSpPr>
                <p:cNvPr id="19804" name="Группа 19803">
                  <a:extLst>
                    <a:ext uri="{FF2B5EF4-FFF2-40B4-BE49-F238E27FC236}">
                      <a16:creationId xmlns:a16="http://schemas.microsoft.com/office/drawing/2014/main" id="{93CCEF2F-0D1F-84D9-6BA5-D9496E355C0A}"/>
                    </a:ext>
                  </a:extLst>
                </p:cNvPr>
                <p:cNvGrpSpPr/>
                <p:nvPr/>
              </p:nvGrpSpPr>
              <p:grpSpPr>
                <a:xfrm>
                  <a:off x="-4680" y="5472"/>
                  <a:ext cx="3699109" cy="2766696"/>
                  <a:chOff x="-4680" y="5474"/>
                  <a:chExt cx="3699350" cy="2767467"/>
                </a:xfrm>
              </p:grpSpPr>
              <p:sp>
                <p:nvSpPr>
                  <p:cNvPr id="19815" name="Скругленный прямоугольник 22">
                    <a:extLst>
                      <a:ext uri="{FF2B5EF4-FFF2-40B4-BE49-F238E27FC236}">
                        <a16:creationId xmlns:a16="http://schemas.microsoft.com/office/drawing/2014/main" id="{81476BA6-B3BD-DFBC-EEF2-A53E68FBEE3D}"/>
                      </a:ext>
                    </a:extLst>
                  </p:cNvPr>
                  <p:cNvSpPr/>
                  <p:nvPr/>
                </p:nvSpPr>
                <p:spPr>
                  <a:xfrm>
                    <a:off x="365851" y="794764"/>
                    <a:ext cx="605480" cy="1692876"/>
                  </a:xfrm>
                  <a:prstGeom prst="roundRect">
                    <a:avLst/>
                  </a:prstGeom>
                  <a:solidFill>
                    <a:srgbClr val="AC000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  <p:sp>
                <p:nvSpPr>
                  <p:cNvPr id="19816" name="Прямоугольный треугольник 19815">
                    <a:extLst>
                      <a:ext uri="{FF2B5EF4-FFF2-40B4-BE49-F238E27FC236}">
                        <a16:creationId xmlns:a16="http://schemas.microsoft.com/office/drawing/2014/main" id="{31FFD92D-3932-4290-CC42-06B1CDD21A1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9552" y="278868"/>
                    <a:ext cx="268520" cy="451022"/>
                  </a:xfrm>
                  <a:prstGeom prst="rtTriangl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  <p:sp>
                <p:nvSpPr>
                  <p:cNvPr id="19817" name="Прямоугольник 19816">
                    <a:extLst>
                      <a:ext uri="{FF2B5EF4-FFF2-40B4-BE49-F238E27FC236}">
                        <a16:creationId xmlns:a16="http://schemas.microsoft.com/office/drawing/2014/main" id="{A987426F-EC58-34DF-1034-E10BE0EE6A56}"/>
                      </a:ext>
                    </a:extLst>
                  </p:cNvPr>
                  <p:cNvSpPr/>
                  <p:nvPr/>
                </p:nvSpPr>
                <p:spPr>
                  <a:xfrm>
                    <a:off x="642552" y="510558"/>
                    <a:ext cx="45718" cy="284136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  <p:sp>
                <p:nvSpPr>
                  <p:cNvPr id="19818" name="Рамка 19817">
                    <a:extLst>
                      <a:ext uri="{FF2B5EF4-FFF2-40B4-BE49-F238E27FC236}">
                        <a16:creationId xmlns:a16="http://schemas.microsoft.com/office/drawing/2014/main" id="{4C9EEEA8-19FF-8EDB-E717-471B61B93BF6}"/>
                      </a:ext>
                    </a:extLst>
                  </p:cNvPr>
                  <p:cNvSpPr/>
                  <p:nvPr/>
                </p:nvSpPr>
                <p:spPr>
                  <a:xfrm>
                    <a:off x="-4680" y="5474"/>
                    <a:ext cx="1365250" cy="2767467"/>
                  </a:xfrm>
                  <a:prstGeom prst="frame">
                    <a:avLst/>
                  </a:prstGeom>
                  <a:solidFill>
                    <a:srgbClr val="920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  <p:grpSp>
                <p:nvGrpSpPr>
                  <p:cNvPr id="19819" name="Группа 19818">
                    <a:extLst>
                      <a:ext uri="{FF2B5EF4-FFF2-40B4-BE49-F238E27FC236}">
                        <a16:creationId xmlns:a16="http://schemas.microsoft.com/office/drawing/2014/main" id="{FC4E18F3-2F5A-3531-8E5F-855A7DDE0C8E}"/>
                      </a:ext>
                    </a:extLst>
                  </p:cNvPr>
                  <p:cNvGrpSpPr/>
                  <p:nvPr/>
                </p:nvGrpSpPr>
                <p:grpSpPr>
                  <a:xfrm>
                    <a:off x="2069757" y="611659"/>
                    <a:ext cx="1624913" cy="1388236"/>
                    <a:chOff x="0" y="0"/>
                    <a:chExt cx="1624913" cy="1388236"/>
                  </a:xfrm>
                </p:grpSpPr>
                <p:sp>
                  <p:nvSpPr>
                    <p:cNvPr id="19821" name="Прямоугольник 19820">
                      <a:extLst>
                        <a:ext uri="{FF2B5EF4-FFF2-40B4-BE49-F238E27FC236}">
                          <a16:creationId xmlns:a16="http://schemas.microsoft.com/office/drawing/2014/main" id="{E3586AEF-DEAE-52E6-CF0D-DB1FAC666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24913" cy="920579"/>
                    </a:xfrm>
                    <a:prstGeom prst="rect">
                      <a:avLst/>
                    </a:prstGeom>
                    <a:solidFill>
                      <a:srgbClr val="AFCEE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  <p:sp>
                  <p:nvSpPr>
                    <p:cNvPr id="19822" name="Прямоугольник 19821">
                      <a:extLst>
                        <a:ext uri="{FF2B5EF4-FFF2-40B4-BE49-F238E27FC236}">
                          <a16:creationId xmlns:a16="http://schemas.microsoft.com/office/drawing/2014/main" id="{BDFF52EF-BF1F-10A2-BFE5-B0367D2A55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4654" y="920579"/>
                      <a:ext cx="60538" cy="32529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  <p:sp>
                  <p:nvSpPr>
                    <p:cNvPr id="19823" name="Трапеция 19822">
                      <a:extLst>
                        <a:ext uri="{FF2B5EF4-FFF2-40B4-BE49-F238E27FC236}">
                          <a16:creationId xmlns:a16="http://schemas.microsoft.com/office/drawing/2014/main" id="{155C62F6-0B7A-F663-37B1-B50A9D28D7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027" y="1241854"/>
                      <a:ext cx="1104430" cy="146382"/>
                    </a:xfrm>
                    <a:prstGeom prst="trapezoid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</p:grpSp>
              <p:sp>
                <p:nvSpPr>
                  <p:cNvPr id="19820" name="Полилиния 27">
                    <a:extLst>
                      <a:ext uri="{FF2B5EF4-FFF2-40B4-BE49-F238E27FC236}">
                        <a16:creationId xmlns:a16="http://schemas.microsoft.com/office/drawing/2014/main" id="{B536AF81-2283-7863-A96F-22BD2A68F7D4}"/>
                      </a:ext>
                    </a:extLst>
                  </p:cNvPr>
                  <p:cNvSpPr/>
                  <p:nvPr/>
                </p:nvSpPr>
                <p:spPr>
                  <a:xfrm>
                    <a:off x="1365422" y="1661984"/>
                    <a:ext cx="1134217" cy="984802"/>
                  </a:xfrm>
                  <a:custGeom>
                    <a:avLst/>
                    <a:gdLst>
                      <a:gd name="connsiteX0" fmla="*/ 1134217 w 1134217"/>
                      <a:gd name="connsiteY0" fmla="*/ 191802 h 984802"/>
                      <a:gd name="connsiteX1" fmla="*/ 979758 w 1134217"/>
                      <a:gd name="connsiteY1" fmla="*/ 273 h 984802"/>
                      <a:gd name="connsiteX2" fmla="*/ 757336 w 1134217"/>
                      <a:gd name="connsiteY2" fmla="*/ 160911 h 984802"/>
                      <a:gd name="connsiteX3" fmla="*/ 639947 w 1134217"/>
                      <a:gd name="connsiteY3" fmla="*/ 587219 h 984802"/>
                      <a:gd name="connsiteX4" fmla="*/ 201282 w 1134217"/>
                      <a:gd name="connsiteY4" fmla="*/ 537792 h 984802"/>
                      <a:gd name="connsiteX5" fmla="*/ 15931 w 1134217"/>
                      <a:gd name="connsiteY5" fmla="*/ 945565 h 984802"/>
                      <a:gd name="connsiteX6" fmla="*/ 22109 w 1134217"/>
                      <a:gd name="connsiteY6" fmla="*/ 945565 h 984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4217" h="984802">
                        <a:moveTo>
                          <a:pt x="1134217" y="191802"/>
                        </a:moveTo>
                        <a:cubicBezTo>
                          <a:pt x="1088394" y="98612"/>
                          <a:pt x="1042572" y="5422"/>
                          <a:pt x="979758" y="273"/>
                        </a:cubicBezTo>
                        <a:cubicBezTo>
                          <a:pt x="916944" y="-4876"/>
                          <a:pt x="813971" y="63087"/>
                          <a:pt x="757336" y="160911"/>
                        </a:cubicBezTo>
                        <a:cubicBezTo>
                          <a:pt x="700701" y="258735"/>
                          <a:pt x="732623" y="524406"/>
                          <a:pt x="639947" y="587219"/>
                        </a:cubicBezTo>
                        <a:cubicBezTo>
                          <a:pt x="547271" y="650033"/>
                          <a:pt x="305285" y="478068"/>
                          <a:pt x="201282" y="537792"/>
                        </a:cubicBezTo>
                        <a:cubicBezTo>
                          <a:pt x="97279" y="597516"/>
                          <a:pt x="45793" y="877603"/>
                          <a:pt x="15931" y="945565"/>
                        </a:cubicBezTo>
                        <a:cubicBezTo>
                          <a:pt x="-13931" y="1013527"/>
                          <a:pt x="4089" y="979546"/>
                          <a:pt x="22109" y="945565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19805" name="Группа 19804">
                  <a:extLst>
                    <a:ext uri="{FF2B5EF4-FFF2-40B4-BE49-F238E27FC236}">
                      <a16:creationId xmlns:a16="http://schemas.microsoft.com/office/drawing/2014/main" id="{9343D6F4-E03C-853B-345C-089C97EBFD65}"/>
                    </a:ext>
                  </a:extLst>
                </p:cNvPr>
                <p:cNvGrpSpPr/>
                <p:nvPr/>
              </p:nvGrpSpPr>
              <p:grpSpPr>
                <a:xfrm>
                  <a:off x="2414016" y="775411"/>
                  <a:ext cx="1114424" cy="624205"/>
                  <a:chOff x="0" y="0"/>
                  <a:chExt cx="1114424" cy="624205"/>
                </a:xfrm>
              </p:grpSpPr>
              <p:grpSp>
                <p:nvGrpSpPr>
                  <p:cNvPr id="19806" name="Группа 19805">
                    <a:extLst>
                      <a:ext uri="{FF2B5EF4-FFF2-40B4-BE49-F238E27FC236}">
                        <a16:creationId xmlns:a16="http://schemas.microsoft.com/office/drawing/2014/main" id="{DA5391B6-5452-A7B6-F924-EE19E4C6981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57150"/>
                    <a:ext cx="1114424" cy="567055"/>
                    <a:chOff x="0" y="344913"/>
                    <a:chExt cx="1617833" cy="893437"/>
                  </a:xfrm>
                </p:grpSpPr>
                <p:sp>
                  <p:nvSpPr>
                    <p:cNvPr id="19813" name="Минус 20">
                      <a:extLst>
                        <a:ext uri="{FF2B5EF4-FFF2-40B4-BE49-F238E27FC236}">
                          <a16:creationId xmlns:a16="http://schemas.microsoft.com/office/drawing/2014/main" id="{9972E415-2D24-FB92-038C-0135A75071B3}"/>
                        </a:ext>
                      </a:extLst>
                    </p:cNvPr>
                    <p:cNvSpPr/>
                    <p:nvPr/>
                  </p:nvSpPr>
                  <p:spPr>
                    <a:xfrm rot="2590763">
                      <a:off x="0" y="600711"/>
                      <a:ext cx="852616" cy="637639"/>
                    </a:xfrm>
                    <a:prstGeom prst="mathMinus">
                      <a:avLst/>
                    </a:prstGeom>
                    <a:solidFill>
                      <a:srgbClr val="00B050"/>
                    </a:solidFill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  <p:sp>
                  <p:nvSpPr>
                    <p:cNvPr id="19814" name="Минус 21">
                      <a:extLst>
                        <a:ext uri="{FF2B5EF4-FFF2-40B4-BE49-F238E27FC236}">
                          <a16:creationId xmlns:a16="http://schemas.microsoft.com/office/drawing/2014/main" id="{B94E3502-BBD0-1DE1-D4C0-82012DBEDC76}"/>
                        </a:ext>
                      </a:extLst>
                    </p:cNvPr>
                    <p:cNvSpPr/>
                    <p:nvPr/>
                  </p:nvSpPr>
                  <p:spPr>
                    <a:xfrm rot="18921317">
                      <a:off x="344696" y="344913"/>
                      <a:ext cx="1273137" cy="691934"/>
                    </a:xfrm>
                    <a:prstGeom prst="mathMinus">
                      <a:avLst/>
                    </a:prstGeom>
                    <a:solidFill>
                      <a:srgbClr val="00B050"/>
                    </a:solidFill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</p:grpSp>
              <p:cxnSp>
                <p:nvCxnSpPr>
                  <p:cNvPr id="19807" name="Прямая соединительная линия 19806">
                    <a:extLst>
                      <a:ext uri="{FF2B5EF4-FFF2-40B4-BE49-F238E27FC236}">
                        <a16:creationId xmlns:a16="http://schemas.microsoft.com/office/drawing/2014/main" id="{BCE5A55E-611A-E2DF-CC10-901C7E9B60D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15290" y="81915"/>
                    <a:ext cx="535305" cy="531495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8" name="Прямая соединительная линия 19807">
                    <a:extLst>
                      <a:ext uri="{FF2B5EF4-FFF2-40B4-BE49-F238E27FC236}">
                        <a16:creationId xmlns:a16="http://schemas.microsoft.com/office/drawing/2014/main" id="{202E125C-4DD2-B7C8-22EC-7FF7C58AA89F}"/>
                      </a:ext>
                    </a:extLst>
                  </p:cNvPr>
                  <p:cNvCxnSpPr/>
                  <p:nvPr/>
                </p:nvCxnSpPr>
                <p:spPr>
                  <a:xfrm>
                    <a:off x="93345" y="314325"/>
                    <a:ext cx="323850" cy="299085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9" name="Прямая соединительная линия 19808">
                    <a:extLst>
                      <a:ext uri="{FF2B5EF4-FFF2-40B4-BE49-F238E27FC236}">
                        <a16:creationId xmlns:a16="http://schemas.microsoft.com/office/drawing/2014/main" id="{93E7F272-DF96-F623-A32F-7A7A9FD5652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9535" y="230505"/>
                    <a:ext cx="80010" cy="85725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0" name="Прямая соединительная линия 19809">
                    <a:extLst>
                      <a:ext uri="{FF2B5EF4-FFF2-40B4-BE49-F238E27FC236}">
                        <a16:creationId xmlns:a16="http://schemas.microsoft.com/office/drawing/2014/main" id="{D62F1543-0541-47FF-C020-A586B79E7A4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07670" y="0"/>
                    <a:ext cx="457200" cy="459105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1" name="Прямая соединительная линия 19810">
                    <a:extLst>
                      <a:ext uri="{FF2B5EF4-FFF2-40B4-BE49-F238E27FC236}">
                        <a16:creationId xmlns:a16="http://schemas.microsoft.com/office/drawing/2014/main" id="{948A6C13-469D-676A-A3E1-29979B0626E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67640" y="234315"/>
                    <a:ext cx="243840" cy="2286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2" name="Прямая соединительная линия 19811">
                    <a:extLst>
                      <a:ext uri="{FF2B5EF4-FFF2-40B4-BE49-F238E27FC236}">
                        <a16:creationId xmlns:a16="http://schemas.microsoft.com/office/drawing/2014/main" id="{C4A1118A-0B5C-1987-6CAF-1BF81D2F97B8}"/>
                      </a:ext>
                    </a:extLst>
                  </p:cNvPr>
                  <p:cNvCxnSpPr/>
                  <p:nvPr/>
                </p:nvCxnSpPr>
                <p:spPr>
                  <a:xfrm>
                    <a:off x="859155" y="1905"/>
                    <a:ext cx="85725" cy="81915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802" name="TextBox 19801">
                <a:extLst>
                  <a:ext uri="{FF2B5EF4-FFF2-40B4-BE49-F238E27FC236}">
                    <a16:creationId xmlns:a16="http://schemas.microsoft.com/office/drawing/2014/main" id="{1A0CC60C-8C69-AA4E-7301-2885E420E0CB}"/>
                  </a:ext>
                </a:extLst>
              </p:cNvPr>
              <p:cNvSpPr txBox="1"/>
              <p:nvPr/>
            </p:nvSpPr>
            <p:spPr>
              <a:xfrm>
                <a:off x="4250761" y="1147025"/>
                <a:ext cx="2773885" cy="954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Нарушения отсутствуют</a:t>
                </a:r>
                <a:endParaRPr lang="ru-RU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ru-R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03" name="Блок-схема: узел 19802">
                <a:extLst>
                  <a:ext uri="{FF2B5EF4-FFF2-40B4-BE49-F238E27FC236}">
                    <a16:creationId xmlns:a16="http://schemas.microsoft.com/office/drawing/2014/main" id="{2875A564-E417-18E2-ACDC-0F60D018884F}"/>
                  </a:ext>
                </a:extLst>
              </p:cNvPr>
              <p:cNvSpPr/>
              <p:nvPr/>
            </p:nvSpPr>
            <p:spPr>
              <a:xfrm>
                <a:off x="4148200" y="1272587"/>
                <a:ext cx="171433" cy="171433"/>
              </a:xfrm>
              <a:prstGeom prst="flowChartConnector">
                <a:avLst/>
              </a:prstGeom>
              <a:solidFill>
                <a:srgbClr val="00B05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9752" name="Группа 19751">
              <a:extLst>
                <a:ext uri="{FF2B5EF4-FFF2-40B4-BE49-F238E27FC236}">
                  <a16:creationId xmlns:a16="http://schemas.microsoft.com/office/drawing/2014/main" id="{F19F0766-C531-CD07-1349-83ABEB25656C}"/>
                </a:ext>
              </a:extLst>
            </p:cNvPr>
            <p:cNvGrpSpPr/>
            <p:nvPr/>
          </p:nvGrpSpPr>
          <p:grpSpPr>
            <a:xfrm>
              <a:off x="4331362" y="2237874"/>
              <a:ext cx="7578672" cy="3002869"/>
              <a:chOff x="4099229" y="931688"/>
              <a:chExt cx="8060138" cy="3009556"/>
            </a:xfrm>
          </p:grpSpPr>
          <p:sp>
            <p:nvSpPr>
              <p:cNvPr id="19781" name="Скругленный прямоугольник 112">
                <a:extLst>
                  <a:ext uri="{FF2B5EF4-FFF2-40B4-BE49-F238E27FC236}">
                    <a16:creationId xmlns:a16="http://schemas.microsoft.com/office/drawing/2014/main" id="{AE0B3D3C-6BBA-D7B6-1F50-8BE3CAD0C5F2}"/>
                  </a:ext>
                </a:extLst>
              </p:cNvPr>
              <p:cNvSpPr/>
              <p:nvPr/>
            </p:nvSpPr>
            <p:spPr>
              <a:xfrm>
                <a:off x="7134433" y="931688"/>
                <a:ext cx="5024934" cy="30095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9782" name="Группа 19781">
                <a:extLst>
                  <a:ext uri="{FF2B5EF4-FFF2-40B4-BE49-F238E27FC236}">
                    <a16:creationId xmlns:a16="http://schemas.microsoft.com/office/drawing/2014/main" id="{45F2BA82-4453-E893-F101-9BE0798F8BDE}"/>
                  </a:ext>
                </a:extLst>
              </p:cNvPr>
              <p:cNvGrpSpPr/>
              <p:nvPr/>
            </p:nvGrpSpPr>
            <p:grpSpPr>
              <a:xfrm>
                <a:off x="7353335" y="1056819"/>
                <a:ext cx="4459490" cy="2694751"/>
                <a:chOff x="0" y="0"/>
                <a:chExt cx="4908549" cy="3095626"/>
              </a:xfrm>
            </p:grpSpPr>
            <p:sp>
              <p:nvSpPr>
                <p:cNvPr id="19785" name="Полилиния 72">
                  <a:extLst>
                    <a:ext uri="{FF2B5EF4-FFF2-40B4-BE49-F238E27FC236}">
                      <a16:creationId xmlns:a16="http://schemas.microsoft.com/office/drawing/2014/main" id="{FA3B4EAF-2841-866B-693F-1B2B5C8E8A66}"/>
                    </a:ext>
                  </a:extLst>
                </p:cNvPr>
                <p:cNvSpPr/>
                <p:nvPr/>
              </p:nvSpPr>
              <p:spPr>
                <a:xfrm>
                  <a:off x="1338682" y="2165300"/>
                  <a:ext cx="1880006" cy="758774"/>
                </a:xfrm>
                <a:custGeom>
                  <a:avLst/>
                  <a:gdLst>
                    <a:gd name="connsiteX0" fmla="*/ 3065137 w 3065137"/>
                    <a:gd name="connsiteY0" fmla="*/ 210188 h 605324"/>
                    <a:gd name="connsiteX1" fmla="*/ 2887007 w 3065137"/>
                    <a:gd name="connsiteY1" fmla="*/ 8308 h 605324"/>
                    <a:gd name="connsiteX2" fmla="*/ 2536685 w 3065137"/>
                    <a:gd name="connsiteY2" fmla="*/ 459570 h 605324"/>
                    <a:gd name="connsiteX3" fmla="*/ 1295714 w 3065137"/>
                    <a:gd name="connsiteY3" fmla="*/ 293315 h 605324"/>
                    <a:gd name="connsiteX4" fmla="*/ 785075 w 3065137"/>
                    <a:gd name="connsiteY4" fmla="*/ 590198 h 605324"/>
                    <a:gd name="connsiteX5" fmla="*/ 72555 w 3065137"/>
                    <a:gd name="connsiteY5" fmla="*/ 560510 h 605324"/>
                    <a:gd name="connsiteX6" fmla="*/ 60680 w 3065137"/>
                    <a:gd name="connsiteY6" fmla="*/ 548635 h 60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65137" h="605324">
                      <a:moveTo>
                        <a:pt x="3065137" y="210188"/>
                      </a:moveTo>
                      <a:cubicBezTo>
                        <a:pt x="3020109" y="88466"/>
                        <a:pt x="2975082" y="-33256"/>
                        <a:pt x="2887007" y="8308"/>
                      </a:cubicBezTo>
                      <a:cubicBezTo>
                        <a:pt x="2798932" y="49872"/>
                        <a:pt x="2801900" y="412069"/>
                        <a:pt x="2536685" y="459570"/>
                      </a:cubicBezTo>
                      <a:cubicBezTo>
                        <a:pt x="2271470" y="507071"/>
                        <a:pt x="1587649" y="271544"/>
                        <a:pt x="1295714" y="293315"/>
                      </a:cubicBezTo>
                      <a:cubicBezTo>
                        <a:pt x="1003779" y="315086"/>
                        <a:pt x="988935" y="545665"/>
                        <a:pt x="785075" y="590198"/>
                      </a:cubicBezTo>
                      <a:cubicBezTo>
                        <a:pt x="581215" y="634731"/>
                        <a:pt x="193287" y="567437"/>
                        <a:pt x="72555" y="560510"/>
                      </a:cubicBezTo>
                      <a:cubicBezTo>
                        <a:pt x="-48177" y="553583"/>
                        <a:pt x="6251" y="551109"/>
                        <a:pt x="60680" y="548635"/>
                      </a:cubicBezTo>
                    </a:path>
                  </a:pathLst>
                </a:cu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  <p:grpSp>
              <p:nvGrpSpPr>
                <p:cNvPr id="19786" name="Группа 19785">
                  <a:extLst>
                    <a:ext uri="{FF2B5EF4-FFF2-40B4-BE49-F238E27FC236}">
                      <a16:creationId xmlns:a16="http://schemas.microsoft.com/office/drawing/2014/main" id="{330BA364-77C9-8116-893C-4E3BEB9A695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908549" cy="3095626"/>
                  <a:chOff x="0" y="0"/>
                  <a:chExt cx="4908927" cy="3095880"/>
                </a:xfrm>
              </p:grpSpPr>
              <p:grpSp>
                <p:nvGrpSpPr>
                  <p:cNvPr id="19787" name="Группа 19786">
                    <a:extLst>
                      <a:ext uri="{FF2B5EF4-FFF2-40B4-BE49-F238E27FC236}">
                        <a16:creationId xmlns:a16="http://schemas.microsoft.com/office/drawing/2014/main" id="{EFC0F0C7-5FD6-6505-9D44-CE4AB8C71FA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329184"/>
                    <a:ext cx="4434206" cy="2766696"/>
                    <a:chOff x="0" y="0"/>
                    <a:chExt cx="4434872" cy="2767467"/>
                  </a:xfrm>
                </p:grpSpPr>
                <p:sp>
                  <p:nvSpPr>
                    <p:cNvPr id="19792" name="Скругленный прямоугольник 79">
                      <a:extLst>
                        <a:ext uri="{FF2B5EF4-FFF2-40B4-BE49-F238E27FC236}">
                          <a16:creationId xmlns:a16="http://schemas.microsoft.com/office/drawing/2014/main" id="{0A126BE3-F1B9-D8D6-08A5-E262B8CB3A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702" y="814031"/>
                      <a:ext cx="605481" cy="1692876"/>
                    </a:xfrm>
                    <a:prstGeom prst="roundRect">
                      <a:avLst/>
                    </a:prstGeom>
                    <a:solidFill>
                      <a:srgbClr val="AC0000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  <p:sp>
                  <p:nvSpPr>
                    <p:cNvPr id="19793" name="Прямоугольный треугольник 19792">
                      <a:extLst>
                        <a:ext uri="{FF2B5EF4-FFF2-40B4-BE49-F238E27FC236}">
                          <a16:creationId xmlns:a16="http://schemas.microsoft.com/office/drawing/2014/main" id="{62638CC4-E691-77E4-3A7F-09099F6F1DB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50673" y="298136"/>
                      <a:ext cx="268520" cy="451022"/>
                    </a:xfrm>
                    <a:prstGeom prst="rtTriangle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  <p:sp>
                  <p:nvSpPr>
                    <p:cNvPr id="19794" name="Прямоугольник 19793">
                      <a:extLst>
                        <a:ext uri="{FF2B5EF4-FFF2-40B4-BE49-F238E27FC236}">
                          <a16:creationId xmlns:a16="http://schemas.microsoft.com/office/drawing/2014/main" id="{61F71A21-CABE-BFE6-C5FE-AB02DC948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1" y="529826"/>
                      <a:ext cx="45719" cy="284136"/>
                    </a:xfrm>
                    <a:prstGeom prst="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  <p:sp>
                  <p:nvSpPr>
                    <p:cNvPr id="19795" name="Рамка 19794">
                      <a:extLst>
                        <a:ext uri="{FF2B5EF4-FFF2-40B4-BE49-F238E27FC236}">
                          <a16:creationId xmlns:a16="http://schemas.microsoft.com/office/drawing/2014/main" id="{50661870-0551-B6A2-D53B-1D2C9B8B8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365250" cy="2767467"/>
                    </a:xfrm>
                    <a:prstGeom prst="frame">
                      <a:avLst/>
                    </a:prstGeom>
                    <a:solidFill>
                      <a:srgbClr val="920000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  <p:grpSp>
                  <p:nvGrpSpPr>
                    <p:cNvPr id="19796" name="Группа 19795">
                      <a:extLst>
                        <a:ext uri="{FF2B5EF4-FFF2-40B4-BE49-F238E27FC236}">
                          <a16:creationId xmlns:a16="http://schemas.microsoft.com/office/drawing/2014/main" id="{E0ADBB0A-E1CC-3CC8-0505-E620AF76E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9959" y="723794"/>
                      <a:ext cx="1624913" cy="1392272"/>
                      <a:chOff x="740202" y="112135"/>
                      <a:chExt cx="1624913" cy="1392272"/>
                    </a:xfrm>
                  </p:grpSpPr>
                  <p:sp>
                    <p:nvSpPr>
                      <p:cNvPr id="19797" name="Прямоугольник 19796">
                        <a:extLst>
                          <a:ext uri="{FF2B5EF4-FFF2-40B4-BE49-F238E27FC236}">
                            <a16:creationId xmlns:a16="http://schemas.microsoft.com/office/drawing/2014/main" id="{3CE6B34F-FA29-5995-3675-30251A2207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202" y="112135"/>
                        <a:ext cx="1624913" cy="920579"/>
                      </a:xfrm>
                      <a:prstGeom prst="rect">
                        <a:avLst/>
                      </a:prstGeom>
                      <a:solidFill>
                        <a:srgbClr val="AFCEE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ru-RU"/>
                      </a:p>
                    </p:txBody>
                  </p:sp>
                  <p:sp>
                    <p:nvSpPr>
                      <p:cNvPr id="19798" name="Прямоугольник 19797">
                        <a:extLst>
                          <a:ext uri="{FF2B5EF4-FFF2-40B4-BE49-F238E27FC236}">
                            <a16:creationId xmlns:a16="http://schemas.microsoft.com/office/drawing/2014/main" id="{FCDE38AD-F385-FAC7-5E33-74BE22736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28163" y="1032735"/>
                        <a:ext cx="60538" cy="32529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ru-RU"/>
                      </a:p>
                    </p:txBody>
                  </p:sp>
                  <p:sp>
                    <p:nvSpPr>
                      <p:cNvPr id="19799" name="Трапеция 19798">
                        <a:extLst>
                          <a:ext uri="{FF2B5EF4-FFF2-40B4-BE49-F238E27FC236}">
                            <a16:creationId xmlns:a16="http://schemas.microsoft.com/office/drawing/2014/main" id="{5A2042C0-6DC8-3CD2-E45E-AA145641B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850" y="1358025"/>
                        <a:ext cx="1104430" cy="146382"/>
                      </a:xfrm>
                      <a:prstGeom prst="trapezoid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ru-RU"/>
                      </a:p>
                    </p:txBody>
                  </p:sp>
                </p:grpSp>
              </p:grpSp>
              <p:sp>
                <p:nvSpPr>
                  <p:cNvPr id="19788" name="Прямоугольник 19787">
                    <a:extLst>
                      <a:ext uri="{FF2B5EF4-FFF2-40B4-BE49-F238E27FC236}">
                        <a16:creationId xmlns:a16="http://schemas.microsoft.com/office/drawing/2014/main" id="{1A782596-C57A-B4A3-4E7A-9DB0C6165C5B}"/>
                      </a:ext>
                    </a:extLst>
                  </p:cNvPr>
                  <p:cNvSpPr/>
                  <p:nvPr/>
                </p:nvSpPr>
                <p:spPr>
                  <a:xfrm>
                    <a:off x="453543" y="1336997"/>
                    <a:ext cx="439386" cy="1246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  <p:cxnSp>
                <p:nvCxnSpPr>
                  <p:cNvPr id="19789" name="Прямая со стрелкой 19788">
                    <a:extLst>
                      <a:ext uri="{FF2B5EF4-FFF2-40B4-BE49-F238E27FC236}">
                        <a16:creationId xmlns:a16="http://schemas.microsoft.com/office/drawing/2014/main" id="{CB22623D-FFDA-2C67-D2EC-490481C7C62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8096" y="510073"/>
                    <a:ext cx="1383162" cy="91440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790" name="Прямоугольник 19789">
                    <a:extLst>
                      <a:ext uri="{FF2B5EF4-FFF2-40B4-BE49-F238E27FC236}">
                        <a16:creationId xmlns:a16="http://schemas.microsoft.com/office/drawing/2014/main" id="{D044C52A-6FDE-FD22-6ED0-B7AE14D24C69}"/>
                      </a:ext>
                    </a:extLst>
                  </p:cNvPr>
                  <p:cNvSpPr/>
                  <p:nvPr/>
                </p:nvSpPr>
                <p:spPr>
                  <a:xfrm>
                    <a:off x="2136039" y="0"/>
                    <a:ext cx="2772888" cy="6112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449580" marR="540385" algn="ctr">
                      <a:spcAft>
                        <a:spcPts val="0"/>
                      </a:spcAft>
                    </a:pPr>
                    <a:r>
                      <a: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Истекает срок годности</a:t>
                    </a:r>
                    <a:endParaRPr lang="ru-RU" sz="14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791" name="Блок-схема: узел 19790">
                    <a:extLst>
                      <a:ext uri="{FF2B5EF4-FFF2-40B4-BE49-F238E27FC236}">
                        <a16:creationId xmlns:a16="http://schemas.microsoft.com/office/drawing/2014/main" id="{8B6C8305-2701-3D01-DE82-6891665DE80A}"/>
                      </a:ext>
                    </a:extLst>
                  </p:cNvPr>
                  <p:cNvSpPr/>
                  <p:nvPr/>
                </p:nvSpPr>
                <p:spPr>
                  <a:xfrm>
                    <a:off x="3271800" y="1155802"/>
                    <a:ext cx="718457" cy="718457"/>
                  </a:xfrm>
                  <a:prstGeom prst="flowChartConnector">
                    <a:avLst/>
                  </a:prstGeom>
                  <a:solidFill>
                    <a:srgbClr val="E9DF1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</p:grpSp>
          </p:grpSp>
          <p:sp>
            <p:nvSpPr>
              <p:cNvPr id="19783" name="TextBox 19782">
                <a:extLst>
                  <a:ext uri="{FF2B5EF4-FFF2-40B4-BE49-F238E27FC236}">
                    <a16:creationId xmlns:a16="http://schemas.microsoft.com/office/drawing/2014/main" id="{59B5FD68-FC8D-53FA-B03A-1DB07AECD49E}"/>
                  </a:ext>
                </a:extLst>
              </p:cNvPr>
              <p:cNvSpPr txBox="1"/>
              <p:nvPr/>
            </p:nvSpPr>
            <p:spPr>
              <a:xfrm>
                <a:off x="4220591" y="1517031"/>
                <a:ext cx="3037295" cy="162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До</a:t>
                </a:r>
                <a:r>
                  <a:rPr lang="ru-RU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окончания срока годности огнетушителя осталось 2 месяца</a:t>
                </a:r>
              </a:p>
              <a:p>
                <a:endParaRPr lang="ru-R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784" name="Блок-схема: узел 19783">
                <a:extLst>
                  <a:ext uri="{FF2B5EF4-FFF2-40B4-BE49-F238E27FC236}">
                    <a16:creationId xmlns:a16="http://schemas.microsoft.com/office/drawing/2014/main" id="{0B971E60-A768-756E-2CC2-C31EE153F62B}"/>
                  </a:ext>
                </a:extLst>
              </p:cNvPr>
              <p:cNvSpPr/>
              <p:nvPr/>
            </p:nvSpPr>
            <p:spPr>
              <a:xfrm>
                <a:off x="4099229" y="1951802"/>
                <a:ext cx="171433" cy="171433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9753" name="Группа 19752">
              <a:extLst>
                <a:ext uri="{FF2B5EF4-FFF2-40B4-BE49-F238E27FC236}">
                  <a16:creationId xmlns:a16="http://schemas.microsoft.com/office/drawing/2014/main" id="{EFCC4FC8-8E7F-3765-D555-8F43C5963210}"/>
                </a:ext>
              </a:extLst>
            </p:cNvPr>
            <p:cNvGrpSpPr/>
            <p:nvPr/>
          </p:nvGrpSpPr>
          <p:grpSpPr>
            <a:xfrm>
              <a:off x="43543" y="3897512"/>
              <a:ext cx="9472266" cy="2745886"/>
              <a:chOff x="2877653" y="3954653"/>
              <a:chExt cx="9556487" cy="2700731"/>
            </a:xfrm>
          </p:grpSpPr>
          <p:sp>
            <p:nvSpPr>
              <p:cNvPr id="19766" name="Скругленный прямоугольник 113">
                <a:extLst>
                  <a:ext uri="{FF2B5EF4-FFF2-40B4-BE49-F238E27FC236}">
                    <a16:creationId xmlns:a16="http://schemas.microsoft.com/office/drawing/2014/main" id="{F38AC125-9F41-EBA5-3448-3D5DAD36D19E}"/>
                  </a:ext>
                </a:extLst>
              </p:cNvPr>
              <p:cNvSpPr/>
              <p:nvPr/>
            </p:nvSpPr>
            <p:spPr>
              <a:xfrm>
                <a:off x="2877653" y="3954653"/>
                <a:ext cx="4414007" cy="270073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9767" name="Группа 19766">
                <a:extLst>
                  <a:ext uri="{FF2B5EF4-FFF2-40B4-BE49-F238E27FC236}">
                    <a16:creationId xmlns:a16="http://schemas.microsoft.com/office/drawing/2014/main" id="{B99255BF-4C82-BEBA-F87B-44138F0FAC33}"/>
                  </a:ext>
                </a:extLst>
              </p:cNvPr>
              <p:cNvGrpSpPr/>
              <p:nvPr/>
            </p:nvGrpSpPr>
            <p:grpSpPr>
              <a:xfrm>
                <a:off x="3068440" y="4124069"/>
                <a:ext cx="4143455" cy="2408315"/>
                <a:chOff x="0" y="0"/>
                <a:chExt cx="5381367" cy="2836763"/>
              </a:xfrm>
            </p:grpSpPr>
            <p:grpSp>
              <p:nvGrpSpPr>
                <p:cNvPr id="19770" name="Группа 19769">
                  <a:extLst>
                    <a:ext uri="{FF2B5EF4-FFF2-40B4-BE49-F238E27FC236}">
                      <a16:creationId xmlns:a16="http://schemas.microsoft.com/office/drawing/2014/main" id="{1FDAC742-D13D-E0C5-CE17-3BAA4CBFE77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81367" cy="2767467"/>
                  <a:chOff x="0" y="0"/>
                  <a:chExt cx="5381367" cy="2767467"/>
                </a:xfrm>
              </p:grpSpPr>
              <p:sp>
                <p:nvSpPr>
                  <p:cNvPr id="19773" name="Скругленный прямоугольник 35">
                    <a:extLst>
                      <a:ext uri="{FF2B5EF4-FFF2-40B4-BE49-F238E27FC236}">
                        <a16:creationId xmlns:a16="http://schemas.microsoft.com/office/drawing/2014/main" id="{C5D7B71C-FAC2-3D8B-ED77-B7D4D7436C15}"/>
                      </a:ext>
                    </a:extLst>
                  </p:cNvPr>
                  <p:cNvSpPr/>
                  <p:nvPr/>
                </p:nvSpPr>
                <p:spPr>
                  <a:xfrm>
                    <a:off x="2168611" y="790832"/>
                    <a:ext cx="605481" cy="1692876"/>
                  </a:xfrm>
                  <a:prstGeom prst="roundRect">
                    <a:avLst/>
                  </a:prstGeom>
                  <a:solidFill>
                    <a:srgbClr val="AC000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  <p:sp>
                <p:nvSpPr>
                  <p:cNvPr id="19774" name="Прямоугольный треугольник 19773">
                    <a:extLst>
                      <a:ext uri="{FF2B5EF4-FFF2-40B4-BE49-F238E27FC236}">
                        <a16:creationId xmlns:a16="http://schemas.microsoft.com/office/drawing/2014/main" id="{24DC4BB6-F6E3-3B85-4092-436214B88BB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584627" y="324366"/>
                    <a:ext cx="268520" cy="451022"/>
                  </a:xfrm>
                  <a:prstGeom prst="rtTriangl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  <p:sp>
                <p:nvSpPr>
                  <p:cNvPr id="19775" name="Прямоугольник 19774">
                    <a:extLst>
                      <a:ext uri="{FF2B5EF4-FFF2-40B4-BE49-F238E27FC236}">
                        <a16:creationId xmlns:a16="http://schemas.microsoft.com/office/drawing/2014/main" id="{39B3F078-7333-B253-74C0-FE613044CD3E}"/>
                      </a:ext>
                    </a:extLst>
                  </p:cNvPr>
                  <p:cNvSpPr/>
                  <p:nvPr/>
                </p:nvSpPr>
                <p:spPr>
                  <a:xfrm>
                    <a:off x="2450073" y="506693"/>
                    <a:ext cx="45719" cy="284136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  <p:sp>
                <p:nvSpPr>
                  <p:cNvPr id="19776" name="Рамка 19775">
                    <a:extLst>
                      <a:ext uri="{FF2B5EF4-FFF2-40B4-BE49-F238E27FC236}">
                        <a16:creationId xmlns:a16="http://schemas.microsoft.com/office/drawing/2014/main" id="{D1C0DA97-FAD4-7585-1E18-B9EBFD7A13B3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365250" cy="2767467"/>
                  </a:xfrm>
                  <a:prstGeom prst="frame">
                    <a:avLst/>
                  </a:prstGeom>
                  <a:solidFill>
                    <a:srgbClr val="920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ru-RU"/>
                  </a:p>
                </p:txBody>
              </p:sp>
              <p:grpSp>
                <p:nvGrpSpPr>
                  <p:cNvPr id="19777" name="Группа 19776">
                    <a:extLst>
                      <a:ext uri="{FF2B5EF4-FFF2-40B4-BE49-F238E27FC236}">
                        <a16:creationId xmlns:a16="http://schemas.microsoft.com/office/drawing/2014/main" id="{24AFB7D8-EAF1-C3D3-0264-F28F3AEF01B0}"/>
                      </a:ext>
                    </a:extLst>
                  </p:cNvPr>
                  <p:cNvGrpSpPr/>
                  <p:nvPr/>
                </p:nvGrpSpPr>
                <p:grpSpPr>
                  <a:xfrm>
                    <a:off x="3756454" y="296563"/>
                    <a:ext cx="1624913" cy="1373733"/>
                    <a:chOff x="1686697" y="-315096"/>
                    <a:chExt cx="1624913" cy="1373733"/>
                  </a:xfrm>
                </p:grpSpPr>
                <p:sp>
                  <p:nvSpPr>
                    <p:cNvPr id="19778" name="Прямоугольник 19777">
                      <a:extLst>
                        <a:ext uri="{FF2B5EF4-FFF2-40B4-BE49-F238E27FC236}">
                          <a16:creationId xmlns:a16="http://schemas.microsoft.com/office/drawing/2014/main" id="{8BC0CAFB-BDDC-F35C-B11D-BD30E24A8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6697" y="-315096"/>
                      <a:ext cx="1624913" cy="920579"/>
                    </a:xfrm>
                    <a:prstGeom prst="rect">
                      <a:avLst/>
                    </a:prstGeom>
                    <a:solidFill>
                      <a:srgbClr val="AFCEE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  <p:sp>
                  <p:nvSpPr>
                    <p:cNvPr id="19779" name="Прямоугольник 19778">
                      <a:extLst>
                        <a:ext uri="{FF2B5EF4-FFF2-40B4-BE49-F238E27FC236}">
                          <a16:creationId xmlns:a16="http://schemas.microsoft.com/office/drawing/2014/main" id="{55CC04AE-A0F4-15F5-B585-E9532319BF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6065" y="605482"/>
                      <a:ext cx="60538" cy="32529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  <p:sp>
                  <p:nvSpPr>
                    <p:cNvPr id="19780" name="Трапеция 19779">
                      <a:extLst>
                        <a:ext uri="{FF2B5EF4-FFF2-40B4-BE49-F238E27FC236}">
                          <a16:creationId xmlns:a16="http://schemas.microsoft.com/office/drawing/2014/main" id="{1A944124-1421-A89D-F7A3-5D854A4E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0330" y="912255"/>
                      <a:ext cx="1104430" cy="146382"/>
                    </a:xfrm>
                    <a:prstGeom prst="trapezoid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ru-RU"/>
                    </a:p>
                  </p:txBody>
                </p:sp>
              </p:grpSp>
            </p:grpSp>
            <p:sp>
              <p:nvSpPr>
                <p:cNvPr id="19771" name="Умножение 33">
                  <a:extLst>
                    <a:ext uri="{FF2B5EF4-FFF2-40B4-BE49-F238E27FC236}">
                      <a16:creationId xmlns:a16="http://schemas.microsoft.com/office/drawing/2014/main" id="{BA026B9A-C996-CBF7-ED01-3A2810CFD825}"/>
                    </a:ext>
                  </a:extLst>
                </p:cNvPr>
                <p:cNvSpPr/>
                <p:nvPr/>
              </p:nvSpPr>
              <p:spPr>
                <a:xfrm>
                  <a:off x="4111142" y="314554"/>
                  <a:ext cx="948959" cy="902596"/>
                </a:xfrm>
                <a:prstGeom prst="mathMultiply">
                  <a:avLst/>
                </a:prstGeom>
                <a:solidFill>
                  <a:srgbClr val="E605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9772" name="Полилиния 34">
                  <a:extLst>
                    <a:ext uri="{FF2B5EF4-FFF2-40B4-BE49-F238E27FC236}">
                      <a16:creationId xmlns:a16="http://schemas.microsoft.com/office/drawing/2014/main" id="{293ECA9F-DD3B-52F8-A210-245C565E7B04}"/>
                    </a:ext>
                  </a:extLst>
                </p:cNvPr>
                <p:cNvSpPr/>
                <p:nvPr/>
              </p:nvSpPr>
              <p:spPr>
                <a:xfrm>
                  <a:off x="1367942" y="1324052"/>
                  <a:ext cx="2871516" cy="1512711"/>
                </a:xfrm>
                <a:custGeom>
                  <a:avLst/>
                  <a:gdLst>
                    <a:gd name="connsiteX0" fmla="*/ 2845613 w 2845613"/>
                    <a:gd name="connsiteY0" fmla="*/ 198164 h 1512711"/>
                    <a:gd name="connsiteX1" fmla="*/ 2644445 w 2845613"/>
                    <a:gd name="connsiteY1" fmla="*/ 18941 h 1512711"/>
                    <a:gd name="connsiteX2" fmla="*/ 2443277 w 2845613"/>
                    <a:gd name="connsiteY2" fmla="*/ 600500 h 1512711"/>
                    <a:gd name="connsiteX3" fmla="*/ 2143354 w 2845613"/>
                    <a:gd name="connsiteY3" fmla="*/ 834586 h 1512711"/>
                    <a:gd name="connsiteX4" fmla="*/ 1964132 w 2845613"/>
                    <a:gd name="connsiteY4" fmla="*/ 1408829 h 1512711"/>
                    <a:gd name="connsiteX5" fmla="*/ 1042416 w 2845613"/>
                    <a:gd name="connsiteY5" fmla="*/ 1397856 h 1512711"/>
                    <a:gd name="connsiteX6" fmla="*/ 651053 w 2845613"/>
                    <a:gd name="connsiteY6" fmla="*/ 1507584 h 1512711"/>
                    <a:gd name="connsiteX7" fmla="*/ 0 w 2845613"/>
                    <a:gd name="connsiteY7" fmla="*/ 1207661 h 1512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45613" h="1512711">
                      <a:moveTo>
                        <a:pt x="2845613" y="198164"/>
                      </a:moveTo>
                      <a:cubicBezTo>
                        <a:pt x="2778557" y="75024"/>
                        <a:pt x="2711501" y="-48115"/>
                        <a:pt x="2644445" y="18941"/>
                      </a:cubicBezTo>
                      <a:cubicBezTo>
                        <a:pt x="2577389" y="85997"/>
                        <a:pt x="2526792" y="464559"/>
                        <a:pt x="2443277" y="600500"/>
                      </a:cubicBezTo>
                      <a:cubicBezTo>
                        <a:pt x="2359762" y="736441"/>
                        <a:pt x="2223211" y="699865"/>
                        <a:pt x="2143354" y="834586"/>
                      </a:cubicBezTo>
                      <a:cubicBezTo>
                        <a:pt x="2063497" y="969307"/>
                        <a:pt x="2147622" y="1314951"/>
                        <a:pt x="1964132" y="1408829"/>
                      </a:cubicBezTo>
                      <a:cubicBezTo>
                        <a:pt x="1780642" y="1502707"/>
                        <a:pt x="1261262" y="1381397"/>
                        <a:pt x="1042416" y="1397856"/>
                      </a:cubicBezTo>
                      <a:cubicBezTo>
                        <a:pt x="823570" y="1414315"/>
                        <a:pt x="824789" y="1539283"/>
                        <a:pt x="651053" y="1507584"/>
                      </a:cubicBezTo>
                      <a:cubicBezTo>
                        <a:pt x="477317" y="1475885"/>
                        <a:pt x="238658" y="1341773"/>
                        <a:pt x="0" y="1207661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</p:grpSp>
          <p:sp>
            <p:nvSpPr>
              <p:cNvPr id="19768" name="TextBox 19767">
                <a:extLst>
                  <a:ext uri="{FF2B5EF4-FFF2-40B4-BE49-F238E27FC236}">
                    <a16:creationId xmlns:a16="http://schemas.microsoft.com/office/drawing/2014/main" id="{DE6E46E1-A11D-9ACF-CBA6-32151A22DE2B}"/>
                  </a:ext>
                </a:extLst>
              </p:cNvPr>
              <p:cNvSpPr txBox="1"/>
              <p:nvPr/>
            </p:nvSpPr>
            <p:spPr>
              <a:xfrm>
                <a:off x="7672300" y="6043118"/>
                <a:ext cx="4761840" cy="363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Огнетушителя нет на своём месте</a:t>
                </a:r>
              </a:p>
            </p:txBody>
          </p:sp>
          <p:sp>
            <p:nvSpPr>
              <p:cNvPr id="19769" name="Блок-схема: узел 19768">
                <a:extLst>
                  <a:ext uri="{FF2B5EF4-FFF2-40B4-BE49-F238E27FC236}">
                    <a16:creationId xmlns:a16="http://schemas.microsoft.com/office/drawing/2014/main" id="{C4B738BA-773E-1A4E-B877-72E7AAF7FE40}"/>
                  </a:ext>
                </a:extLst>
              </p:cNvPr>
              <p:cNvSpPr/>
              <p:nvPr/>
            </p:nvSpPr>
            <p:spPr>
              <a:xfrm>
                <a:off x="7537864" y="6139030"/>
                <a:ext cx="171433" cy="17143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9754" name="Прямая со стрелкой 19753">
              <a:extLst>
                <a:ext uri="{FF2B5EF4-FFF2-40B4-BE49-F238E27FC236}">
                  <a16:creationId xmlns:a16="http://schemas.microsoft.com/office/drawing/2014/main" id="{AC3D909E-E19A-96FE-1F71-FEDC502ACD60}"/>
                </a:ext>
              </a:extLst>
            </p:cNvPr>
            <p:cNvCxnSpPr/>
            <p:nvPr/>
          </p:nvCxnSpPr>
          <p:spPr>
            <a:xfrm flipH="1">
              <a:off x="3775550" y="2476328"/>
              <a:ext cx="10271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55" name="Прямая соединительная линия 19754">
              <a:extLst>
                <a:ext uri="{FF2B5EF4-FFF2-40B4-BE49-F238E27FC236}">
                  <a16:creationId xmlns:a16="http://schemas.microsoft.com/office/drawing/2014/main" id="{553FC56C-C6EF-47D2-2DFA-C34CCAC570A7}"/>
                </a:ext>
              </a:extLst>
            </p:cNvPr>
            <p:cNvCxnSpPr/>
            <p:nvPr/>
          </p:nvCxnSpPr>
          <p:spPr>
            <a:xfrm flipV="1">
              <a:off x="4795935" y="1987386"/>
              <a:ext cx="0" cy="4889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56" name="Прямая соединительная линия 19755">
              <a:extLst>
                <a:ext uri="{FF2B5EF4-FFF2-40B4-BE49-F238E27FC236}">
                  <a16:creationId xmlns:a16="http://schemas.microsoft.com/office/drawing/2014/main" id="{920C4E50-C5DF-F989-6CD8-032DD6D5ACCE}"/>
                </a:ext>
              </a:extLst>
            </p:cNvPr>
            <p:cNvCxnSpPr/>
            <p:nvPr/>
          </p:nvCxnSpPr>
          <p:spPr>
            <a:xfrm flipH="1" flipV="1">
              <a:off x="5825654" y="4076358"/>
              <a:ext cx="1" cy="4904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57" name="Прямая со стрелкой 19756">
              <a:extLst>
                <a:ext uri="{FF2B5EF4-FFF2-40B4-BE49-F238E27FC236}">
                  <a16:creationId xmlns:a16="http://schemas.microsoft.com/office/drawing/2014/main" id="{5F940B45-A545-F995-D01C-3158FCAF7722}"/>
                </a:ext>
              </a:extLst>
            </p:cNvPr>
            <p:cNvCxnSpPr/>
            <p:nvPr/>
          </p:nvCxnSpPr>
          <p:spPr>
            <a:xfrm>
              <a:off x="5829941" y="4564314"/>
              <a:ext cx="12512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58" name="Прямая со стрелкой 19757">
              <a:extLst>
                <a:ext uri="{FF2B5EF4-FFF2-40B4-BE49-F238E27FC236}">
                  <a16:creationId xmlns:a16="http://schemas.microsoft.com/office/drawing/2014/main" id="{D7195B82-CAFF-223F-9B1C-FBA3547E826A}"/>
                </a:ext>
              </a:extLst>
            </p:cNvPr>
            <p:cNvCxnSpPr/>
            <p:nvPr/>
          </p:nvCxnSpPr>
          <p:spPr>
            <a:xfrm flipH="1">
              <a:off x="4584441" y="5527650"/>
              <a:ext cx="1055922" cy="53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59" name="Прямая соединительная линия 19758">
              <a:extLst>
                <a:ext uri="{FF2B5EF4-FFF2-40B4-BE49-F238E27FC236}">
                  <a16:creationId xmlns:a16="http://schemas.microsoft.com/office/drawing/2014/main" id="{E074ECD5-7D40-4050-53DC-B632B307711B}"/>
                </a:ext>
              </a:extLst>
            </p:cNvPr>
            <p:cNvCxnSpPr/>
            <p:nvPr/>
          </p:nvCxnSpPr>
          <p:spPr>
            <a:xfrm flipV="1">
              <a:off x="5640600" y="5533003"/>
              <a:ext cx="0" cy="5486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60" name="Прямоугольник 19759">
              <a:extLst>
                <a:ext uri="{FF2B5EF4-FFF2-40B4-BE49-F238E27FC236}">
                  <a16:creationId xmlns:a16="http://schemas.microsoft.com/office/drawing/2014/main" id="{902150A8-E4A6-2664-3E7D-7299A7C878A2}"/>
                </a:ext>
              </a:extLst>
            </p:cNvPr>
            <p:cNvSpPr/>
            <p:nvPr/>
          </p:nvSpPr>
          <p:spPr>
            <a:xfrm>
              <a:off x="796213" y="3148248"/>
              <a:ext cx="248816" cy="588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61" name="Прямоугольник 19760">
              <a:extLst>
                <a:ext uri="{FF2B5EF4-FFF2-40B4-BE49-F238E27FC236}">
                  <a16:creationId xmlns:a16="http://schemas.microsoft.com/office/drawing/2014/main" id="{CADA99A2-23F6-6170-3C2F-1AFDF28686BF}"/>
                </a:ext>
              </a:extLst>
            </p:cNvPr>
            <p:cNvSpPr/>
            <p:nvPr/>
          </p:nvSpPr>
          <p:spPr>
            <a:xfrm>
              <a:off x="648725" y="6162767"/>
              <a:ext cx="248816" cy="1233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62" name="Прямоугольник 19761">
              <a:extLst>
                <a:ext uri="{FF2B5EF4-FFF2-40B4-BE49-F238E27FC236}">
                  <a16:creationId xmlns:a16="http://schemas.microsoft.com/office/drawing/2014/main" id="{28097EB5-6BB1-D932-0CA9-2F2B80323E8B}"/>
                </a:ext>
              </a:extLst>
            </p:cNvPr>
            <p:cNvSpPr/>
            <p:nvPr/>
          </p:nvSpPr>
          <p:spPr>
            <a:xfrm>
              <a:off x="7845674" y="4805763"/>
              <a:ext cx="248816" cy="588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63" name="Прямоугольник 19762">
              <a:extLst>
                <a:ext uri="{FF2B5EF4-FFF2-40B4-BE49-F238E27FC236}">
                  <a16:creationId xmlns:a16="http://schemas.microsoft.com/office/drawing/2014/main" id="{DFAE4825-F61F-EE83-179C-8C5AD3E2558D}"/>
                </a:ext>
              </a:extLst>
            </p:cNvPr>
            <p:cNvSpPr/>
            <p:nvPr/>
          </p:nvSpPr>
          <p:spPr>
            <a:xfrm>
              <a:off x="718972" y="3210340"/>
              <a:ext cx="389523" cy="603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64" name="Прямоугольник 19763">
              <a:extLst>
                <a:ext uri="{FF2B5EF4-FFF2-40B4-BE49-F238E27FC236}">
                  <a16:creationId xmlns:a16="http://schemas.microsoft.com/office/drawing/2014/main" id="{680A0465-2832-AA74-20BC-DA9AF9C7C715}"/>
                </a:ext>
              </a:extLst>
            </p:cNvPr>
            <p:cNvSpPr/>
            <p:nvPr/>
          </p:nvSpPr>
          <p:spPr>
            <a:xfrm>
              <a:off x="571937" y="6292710"/>
              <a:ext cx="389523" cy="603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65" name="Прямоугольник 19764">
              <a:extLst>
                <a:ext uri="{FF2B5EF4-FFF2-40B4-BE49-F238E27FC236}">
                  <a16:creationId xmlns:a16="http://schemas.microsoft.com/office/drawing/2014/main" id="{B60C8B7E-3755-75AB-58E2-463B363D790A}"/>
                </a:ext>
              </a:extLst>
            </p:cNvPr>
            <p:cNvSpPr/>
            <p:nvPr/>
          </p:nvSpPr>
          <p:spPr>
            <a:xfrm>
              <a:off x="7777797" y="4862193"/>
              <a:ext cx="389523" cy="603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525EEB-BC39-465F-7E4D-A1C95E426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80" y="1464967"/>
            <a:ext cx="11030839" cy="50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3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28327A27-92D3-4E73-858B-3DDE9B7F33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287542"/>
              </p:ext>
            </p:extLst>
          </p:nvPr>
        </p:nvGraphicFramePr>
        <p:xfrm>
          <a:off x="2644775" y="1239838"/>
          <a:ext cx="690245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8" imgW="6896138" imgH="4371975" progId="Visio.Drawing.15">
                  <p:embed/>
                </p:oleObj>
              </mc:Choice>
              <mc:Fallback>
                <p:oleObj name="Visio" r:id="rId8" imgW="6896138" imgH="4371975" progId="Visio.Drawing.15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4775" y="1239838"/>
                        <a:ext cx="690245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39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F2C90BE-2143-49CE-A45D-A085C513CB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429899"/>
              </p:ext>
            </p:extLst>
          </p:nvPr>
        </p:nvGraphicFramePr>
        <p:xfrm>
          <a:off x="425450" y="1464532"/>
          <a:ext cx="5482216" cy="499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8" imgW="7077078" imgH="6448561" progId="Visio.Drawing.15">
                  <p:embed/>
                </p:oleObj>
              </mc:Choice>
              <mc:Fallback>
                <p:oleObj name="Visio" r:id="rId8" imgW="7077078" imgH="6448561" progId="Visio.Drawing.15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5450" y="1464532"/>
                        <a:ext cx="5482216" cy="499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9532A7C3-E379-47D7-8DB5-A7A2E35CF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916853"/>
              </p:ext>
            </p:extLst>
          </p:nvPr>
        </p:nvGraphicFramePr>
        <p:xfrm>
          <a:off x="5966818" y="1382536"/>
          <a:ext cx="5799732" cy="5159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Visio" r:id="rId10" imgW="7248624" imgH="6448561" progId="Visio.Drawing.15">
                  <p:embed/>
                </p:oleObj>
              </mc:Choice>
              <mc:Fallback>
                <p:oleObj name="Visio" r:id="rId10" imgW="7248624" imgH="644856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66818" y="1382536"/>
                        <a:ext cx="5799732" cy="5159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223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5F734EE-0990-EC41-39B6-E9AC5A4DFD6C}"/>
              </a:ext>
            </a:extLst>
          </p:cNvPr>
          <p:cNvSpPr txBox="1">
            <a:spLocks/>
          </p:cNvSpPr>
          <p:nvPr/>
        </p:nvSpPr>
        <p:spPr bwMode="auto">
          <a:xfrm>
            <a:off x="727306" y="1399851"/>
            <a:ext cx="6967666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Элементы для отслеживания </a:t>
            </a:r>
            <a:br>
              <a:rPr lang="ru-RU" sz="28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8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местонахождения огнетушителя</a:t>
            </a:r>
            <a:endParaRPr lang="ru-RU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127EB-ED92-386A-32D4-1A87955B7D05}"/>
              </a:ext>
            </a:extLst>
          </p:cNvPr>
          <p:cNvSpPr txBox="1"/>
          <p:nvPr/>
        </p:nvSpPr>
        <p:spPr>
          <a:xfrm>
            <a:off x="3047056" y="5394041"/>
            <a:ext cx="2708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Концевик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688EBB-6801-310D-ABAE-C5CD5FD74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64" y="2654322"/>
            <a:ext cx="2558608" cy="24621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FE18B2-5B16-274C-FA76-36BE84918A62}"/>
              </a:ext>
            </a:extLst>
          </p:cNvPr>
          <p:cNvSpPr txBox="1"/>
          <p:nvPr/>
        </p:nvSpPr>
        <p:spPr>
          <a:xfrm>
            <a:off x="7045122" y="5394041"/>
            <a:ext cx="23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Провод</a:t>
            </a:r>
          </a:p>
        </p:txBody>
      </p:sp>
      <p:pic>
        <p:nvPicPr>
          <p:cNvPr id="24578" name="Picture 2" descr="Picture background">
            <a:extLst>
              <a:ext uri="{FF2B5EF4-FFF2-40B4-BE49-F238E27FC236}">
                <a16:creationId xmlns:a16="http://schemas.microsoft.com/office/drawing/2014/main" id="{3B10A4DD-AA61-968F-9BE2-9DE55757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206" y="2770187"/>
            <a:ext cx="3186339" cy="22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39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072234E2-AB69-C7DF-CC5D-A7D0D24375A8}"/>
              </a:ext>
            </a:extLst>
          </p:cNvPr>
          <p:cNvSpPr txBox="1">
            <a:spLocks/>
          </p:cNvSpPr>
          <p:nvPr/>
        </p:nvSpPr>
        <p:spPr bwMode="auto">
          <a:xfrm>
            <a:off x="542192" y="2097742"/>
            <a:ext cx="11649808" cy="435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Общая, примерная сумма, для одного огнетушителя: </a:t>
            </a:r>
            <a:r>
              <a:rPr lang="ru-RU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2 150 </a:t>
            </a:r>
            <a:r>
              <a:rPr lang="ru-RU" sz="2200" u="sng" dirty="0">
                <a:latin typeface="Arial" panose="020B0604020202020204" pitchFamily="34" charset="0"/>
                <a:cs typeface="Arial" panose="020B0604020202020204" pitchFamily="34" charset="0"/>
              </a:rPr>
              <a:t>рублей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ru-RU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Примерные затраты для всех огнетушителей составляют ≈ </a:t>
            </a:r>
            <a:r>
              <a:rPr lang="ru-RU" sz="22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129 000 </a:t>
            </a:r>
            <a:r>
              <a:rPr lang="ru-RU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рублей.</a:t>
            </a:r>
          </a:p>
          <a:p>
            <a:pPr algn="l"/>
            <a:r>
              <a:rPr lang="ru-RU" sz="2200" u="sng" dirty="0">
                <a:latin typeface="Arial" panose="020B0604020202020204" pitchFamily="34" charset="0"/>
                <a:cs typeface="Arial" panose="020B0604020202020204" pitchFamily="34" charset="0"/>
              </a:rPr>
              <a:t>Общие затраты на проект:</a:t>
            </a:r>
          </a:p>
          <a:p>
            <a:pPr algn="l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Установки для всех огнетушителей: ≈ </a:t>
            </a:r>
            <a:r>
              <a:rPr lang="ru-RU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129 000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рублей.</a:t>
            </a:r>
          </a:p>
          <a:p>
            <a:pPr algn="l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Сервера для передачи данных (из расчёта, что на 1 этаж – 1 сервер): </a:t>
            </a:r>
            <a:r>
              <a:rPr lang="ru-RU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30 000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рублей.</a:t>
            </a:r>
          </a:p>
          <a:p>
            <a:pPr algn="l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программного обеспечения: </a:t>
            </a:r>
            <a:r>
              <a:rPr lang="ru-RU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50 000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рублей.</a:t>
            </a:r>
          </a:p>
          <a:p>
            <a:pPr algn="l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непредвиденные расходы.</a:t>
            </a:r>
          </a:p>
          <a:p>
            <a:pPr algn="l"/>
            <a:endParaRPr lang="ru-RU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Общие примерные затраты на проект: </a:t>
            </a:r>
            <a:r>
              <a:rPr lang="ru-RU" sz="22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200 000 – 250 000 </a:t>
            </a:r>
            <a:r>
              <a:rPr lang="ru-RU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рублей. </a:t>
            </a:r>
          </a:p>
          <a:p>
            <a:pPr algn="l"/>
            <a:endParaRPr lang="ru-RU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4736D65-BEF6-1DE2-946D-B754987A3FC3}"/>
              </a:ext>
            </a:extLst>
          </p:cNvPr>
          <p:cNvSpPr txBox="1">
            <a:spLocks/>
          </p:cNvSpPr>
          <p:nvPr/>
        </p:nvSpPr>
        <p:spPr bwMode="auto">
          <a:xfrm>
            <a:off x="682042" y="1267557"/>
            <a:ext cx="4802393" cy="83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Экономическая</a:t>
            </a:r>
            <a:r>
              <a:rPr lang="ru-RU"/>
              <a:t> </a:t>
            </a:r>
            <a:r>
              <a:rPr lang="ru-RU" sz="28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часть</a:t>
            </a:r>
            <a:endParaRPr lang="ru-RU" sz="28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6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РАЗРАБОТКА МАКЕТА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9ECF2F88-7884-4664-997C-1B1BD4EED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447274" cy="14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E617CC-3E9B-474D-8CCE-0D33AD15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27" y="1879600"/>
            <a:ext cx="3635248" cy="4280698"/>
          </a:xfrm>
          <a:prstGeom prst="rect">
            <a:avLst/>
          </a:prstGeom>
        </p:spPr>
      </p:pic>
      <p:sp>
        <p:nvSpPr>
          <p:cNvPr id="23" name="Стрелка вправо 10">
            <a:extLst>
              <a:ext uri="{FF2B5EF4-FFF2-40B4-BE49-F238E27FC236}">
                <a16:creationId xmlns:a16="http://schemas.microsoft.com/office/drawing/2014/main" id="{C8D6D7E2-AFED-4EC8-8E60-58406510C022}"/>
              </a:ext>
            </a:extLst>
          </p:cNvPr>
          <p:cNvSpPr/>
          <p:nvPr/>
        </p:nvSpPr>
        <p:spPr>
          <a:xfrm>
            <a:off x="4958822" y="3429000"/>
            <a:ext cx="2324847" cy="842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5D06750-8AC3-4A45-9E3B-F3FCEE794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1879600"/>
            <a:ext cx="3670699" cy="42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90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09D2714D-249C-4192-ADF1-B46D6C1A946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A7CAC3F-F1D7-4575-B564-2F944302AE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8A633F2D-6817-45DF-8AC2-E51D7A4B150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</a:rPr>
              <a:t>ТРЕБОВАНИЯ К РЕШЕНИЮ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D998F417-669D-451E-821F-ED15A30C77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C5BE21F-45A8-41A6-9163-80E7C438F5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8238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15369" name="TextBox 11">
            <a:extLst>
              <a:ext uri="{FF2B5EF4-FFF2-40B4-BE49-F238E27FC236}">
                <a16:creationId xmlns:a16="http://schemas.microsoft.com/office/drawing/2014/main" id="{591D0957-E469-4C0D-A59A-3E45EF897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553" y="2080677"/>
            <a:ext cx="4624387" cy="39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Язык программирования: С++.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Разработка программы(сайт): </a:t>
            </a: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Arduino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Составляющие электрической цепи: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Концевик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Провода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Светодиод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Плата UNO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Макетная плата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Системный блок (имеется в наличии)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База хранения данных: </a:t>
            </a: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Arduino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Литература по подбору и подключению цепи: </a:t>
            </a: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Elibrary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, </a:t>
            </a: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Arduino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Графический дизайн: Excel.</a:t>
            </a:r>
          </a:p>
        </p:txBody>
      </p:sp>
      <p:sp>
        <p:nvSpPr>
          <p:cNvPr id="15370" name="TextBox 39">
            <a:extLst>
              <a:ext uri="{FF2B5EF4-FFF2-40B4-BE49-F238E27FC236}">
                <a16:creationId xmlns:a16="http://schemas.microsoft.com/office/drawing/2014/main" id="{0993C614-D190-4DD1-ABA3-23BB120B3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2586038"/>
            <a:ext cx="4624387" cy="232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Написания программы для работы элементов </a:t>
            </a:r>
            <a:r>
              <a:rPr lang="ru-RU" altLang="zh-CN" sz="1400" dirty="0" err="1">
                <a:solidFill>
                  <a:srgbClr val="060823"/>
                </a:solidFill>
                <a:latin typeface="Akrobat" pitchFamily="2" charset="-52"/>
              </a:rPr>
              <a:t>Arduino</a:t>
            </a:r>
            <a:endParaRPr lang="ru-RU" altLang="zh-CN" sz="1400" dirty="0">
              <a:solidFill>
                <a:srgbClr val="060823"/>
              </a:solidFill>
              <a:latin typeface="Akrobat" pitchFamily="2" charset="-52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Разработки сайта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Создания электрической цепи и передачи сигнала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Хранения информации о сигнале поступающей от платформы </a:t>
            </a:r>
            <a:r>
              <a:rPr lang="en-US" altLang="zh-CN" sz="1400" dirty="0">
                <a:solidFill>
                  <a:srgbClr val="060823"/>
                </a:solidFill>
                <a:latin typeface="Akrobat" pitchFamily="2" charset="-52"/>
              </a:rPr>
              <a:t>Arduino</a:t>
            </a:r>
            <a:endParaRPr lang="ru-RU" altLang="zh-CN" sz="1400" dirty="0">
              <a:solidFill>
                <a:srgbClr val="060823"/>
              </a:solidFill>
              <a:latin typeface="Akrobat" pitchFamily="2" charset="-52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Получения информации о подключении элементов </a:t>
            </a:r>
            <a:r>
              <a:rPr lang="ru-RU" altLang="zh-CN" sz="1400" dirty="0" err="1">
                <a:solidFill>
                  <a:srgbClr val="060823"/>
                </a:solidFill>
                <a:latin typeface="Akrobat" pitchFamily="2" charset="-52"/>
              </a:rPr>
              <a:t>Arduino</a:t>
            </a: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latin typeface="Akrobat" pitchFamily="2" charset="-52"/>
              </a:rPr>
              <a:t>Наглядного примера работы сигнала цепи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D20BF42-E850-427E-9E68-D84A5E75B7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76" name="Рисунок 2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4987B9-1063-4F5D-83E6-41069C3FC2FF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F3679141-C07F-4590-BF15-6217A40BEE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E3C3FEF-601B-47C2-9A00-0D4780915F8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74370387-797F-4C2A-94C9-4EEB83A664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80" name="Рисунок 2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817ADA89-9FA7-43E9-BF93-2D518C5F301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98F04C-21DB-F4C8-5758-5CB80D5E4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70" y="1725653"/>
            <a:ext cx="4419983" cy="5364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DBDCEF-D08B-6518-86F2-77B028BC0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673" y="1725653"/>
            <a:ext cx="4694327" cy="536494"/>
          </a:xfrm>
          <a:prstGeom prst="rect">
            <a:avLst/>
          </a:prstGeom>
        </p:spPr>
      </p:pic>
      <p:pic>
        <p:nvPicPr>
          <p:cNvPr id="17" name="Picture 4" descr="📑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31" y="2203721"/>
            <a:ext cx="231457" cy="2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📑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91" y="2683033"/>
            <a:ext cx="231457" cy="2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💻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94" y="2529805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💻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899" y="3019345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109" y="2861839"/>
            <a:ext cx="239077" cy="23132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3899" y="3330578"/>
            <a:ext cx="239077" cy="231323"/>
          </a:xfrm>
          <a:prstGeom prst="rect">
            <a:avLst/>
          </a:prstGeom>
        </p:spPr>
      </p:pic>
      <p:pic>
        <p:nvPicPr>
          <p:cNvPr id="27" name="Picture 18" descr="🌐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6" y="5080833"/>
            <a:ext cx="236220" cy="2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🌐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05" y="3671768"/>
            <a:ext cx="236220" cy="2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📒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2" y="5388872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📒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05" y="4304211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6" descr="🧑‍🎨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94" y="5687523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6" descr="🧑‍🎨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06" y="4614780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47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О чём пойдет речь?...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0263" y="1700612"/>
            <a:ext cx="76946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b="1" dirty="0">
                <a:latin typeface="Akrobat" panose="020B0604020202020204" charset="-52"/>
              </a:rPr>
              <a:t>Обозначение проблемы</a:t>
            </a:r>
          </a:p>
          <a:p>
            <a:pPr marL="342900" indent="-342900">
              <a:buAutoNum type="arabicPeriod"/>
            </a:pPr>
            <a:endParaRPr lang="ru-RU" sz="2400" b="1" dirty="0">
              <a:latin typeface="Akrobat" panose="020B0604020202020204" charset="-52"/>
            </a:endParaRPr>
          </a:p>
          <a:p>
            <a:pPr marL="342900" indent="-342900">
              <a:buAutoNum type="arabicPeriod"/>
            </a:pPr>
            <a:r>
              <a:rPr lang="ru-RU" sz="2400" b="1" dirty="0">
                <a:latin typeface="Akrobat" panose="020B0604020202020204" charset="-52"/>
              </a:rPr>
              <a:t>Описание решения проблемы, ее визуализация</a:t>
            </a:r>
          </a:p>
          <a:p>
            <a:pPr marL="342900" indent="-342900">
              <a:buAutoNum type="arabicPeriod"/>
            </a:pPr>
            <a:endParaRPr lang="ru-RU" sz="2400" b="1" dirty="0">
              <a:latin typeface="Akrobat" panose="020B0604020202020204" charset="-52"/>
            </a:endParaRPr>
          </a:p>
          <a:p>
            <a:pPr marL="342900" indent="-342900">
              <a:buAutoNum type="arabicPeriod"/>
            </a:pPr>
            <a:r>
              <a:rPr lang="ru-RU" sz="2400" b="1" dirty="0">
                <a:latin typeface="Akrobat" panose="020B0604020202020204" charset="-52"/>
              </a:rPr>
              <a:t>Разработка макета проекта </a:t>
            </a:r>
          </a:p>
          <a:p>
            <a:pPr marL="342900" indent="-342900">
              <a:buAutoNum type="arabicPeriod"/>
            </a:pPr>
            <a:endParaRPr lang="ru-RU" sz="2400" b="1" dirty="0">
              <a:latin typeface="Akrobat" panose="020B0604020202020204" charset="-52"/>
            </a:endParaRPr>
          </a:p>
          <a:p>
            <a:pPr marL="342900" indent="-342900">
              <a:buAutoNum type="arabicPeriod"/>
            </a:pPr>
            <a:r>
              <a:rPr lang="ru-RU" sz="2400" b="1" dirty="0">
                <a:latin typeface="Akrobat" panose="020B0604020202020204" charset="-52"/>
              </a:rPr>
              <a:t>Прототип проекта</a:t>
            </a:r>
          </a:p>
          <a:p>
            <a:pPr marL="342900" indent="-342900">
              <a:buAutoNum type="arabicPeriod"/>
            </a:pPr>
            <a:endParaRPr lang="ru-RU" sz="2400" dirty="0">
              <a:latin typeface="Akrob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2153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9358C-6AC7-EE45-CF37-0E579E75B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121A7B9-3F86-2BA9-5DDD-9A15F8E64A6B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58CA786D-6823-CD89-81AF-B52E245E19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E4D83A8D-C0B6-BCE7-1890-E6CCB27066A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ТРЕБОВАНИЯ К РЕШЕНИЮ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F6BAFD01-B191-586C-944D-B424CA0DE3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F5EE8E5-518F-A52F-41B7-5190644F5F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8238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15369" name="TextBox 11">
            <a:extLst>
              <a:ext uri="{FF2B5EF4-FFF2-40B4-BE49-F238E27FC236}">
                <a16:creationId xmlns:a16="http://schemas.microsoft.com/office/drawing/2014/main" id="{6FD3DEED-AFB1-BFC1-B149-8287DE9C8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553" y="2080677"/>
            <a:ext cx="4624387" cy="39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Язык программирования: С++.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Разработка программы(сайт): </a:t>
            </a: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Arduino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krobat" pitchFamily="2" charset="-52"/>
              </a:rPr>
              <a:t>IDE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Составляющие электрической цепи: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Концевик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Провода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Светодиод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Плата UNO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Макетная плата 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en-US" altLang="zh-CN" sz="1400" dirty="0" err="1">
                <a:solidFill>
                  <a:schemeClr val="bg1"/>
                </a:solidFill>
                <a:latin typeface="Akrobat" pitchFamily="2" charset="-52"/>
              </a:rPr>
              <a:t>Attiny</a:t>
            </a:r>
            <a:r>
              <a:rPr lang="en-US" altLang="zh-CN" sz="1400" dirty="0">
                <a:solidFill>
                  <a:schemeClr val="bg1"/>
                </a:solidFill>
                <a:latin typeface="Akrobat" pitchFamily="2" charset="-52"/>
              </a:rPr>
              <a:t> 85</a:t>
            </a: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arenR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Обвязка микроконтроллера (резисторы</a:t>
            </a:r>
            <a:r>
              <a:rPr lang="en-US" altLang="zh-CN" sz="1400" dirty="0">
                <a:solidFill>
                  <a:schemeClr val="bg1"/>
                </a:solidFill>
                <a:latin typeface="Akrobat" pitchFamily="2" charset="-52"/>
              </a:rPr>
              <a:t>,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 конденсаторы)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Литература по подбору и подключению цепи: </a:t>
            </a: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Elibrary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, </a:t>
            </a:r>
            <a:r>
              <a:rPr lang="ru-RU" altLang="zh-CN" sz="1400" dirty="0" err="1">
                <a:solidFill>
                  <a:schemeClr val="bg1"/>
                </a:solidFill>
                <a:latin typeface="Akrobat" pitchFamily="2" charset="-52"/>
              </a:rPr>
              <a:t>Arduino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Графический дизайн: </a:t>
            </a:r>
            <a:r>
              <a:rPr lang="en-US" altLang="zh-CN" sz="1400" dirty="0">
                <a:solidFill>
                  <a:schemeClr val="bg1"/>
                </a:solidFill>
                <a:latin typeface="Akrobat" pitchFamily="2" charset="-52"/>
              </a:rPr>
              <a:t>Adobe Illustrator</a:t>
            </a:r>
            <a:r>
              <a:rPr lang="ru-RU" altLang="zh-CN" sz="1400" dirty="0">
                <a:solidFill>
                  <a:schemeClr val="bg1"/>
                </a:solidFill>
                <a:latin typeface="Akrobat" pitchFamily="2" charset="-52"/>
              </a:rPr>
              <a:t>.</a:t>
            </a:r>
          </a:p>
        </p:txBody>
      </p:sp>
      <p:sp>
        <p:nvSpPr>
          <p:cNvPr id="15370" name="TextBox 39">
            <a:extLst>
              <a:ext uri="{FF2B5EF4-FFF2-40B4-BE49-F238E27FC236}">
                <a16:creationId xmlns:a16="http://schemas.microsoft.com/office/drawing/2014/main" id="{477CFDAA-6A29-8029-B6C1-622BC269C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2586038"/>
            <a:ext cx="4624387" cy="200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Написания программы для работы элементов прототипа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        Создания электрической цепи и передачи сигнала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        Хранения информации о сигнале поступающей от платформы </a:t>
            </a:r>
            <a:r>
              <a:rPr lang="en-US" altLang="zh-CN" sz="1400" dirty="0">
                <a:solidFill>
                  <a:srgbClr val="060823"/>
                </a:solidFill>
                <a:latin typeface="Akrobat" pitchFamily="2" charset="-52"/>
              </a:rPr>
              <a:t>Arduino</a:t>
            </a:r>
            <a:endParaRPr lang="ru-RU" altLang="zh-CN" sz="1400" dirty="0">
              <a:solidFill>
                <a:srgbClr val="060823"/>
              </a:solidFill>
              <a:latin typeface="Akrobat" pitchFamily="2" charset="-5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ru-RU" altLang="zh-CN" sz="1400" dirty="0">
                <a:solidFill>
                  <a:srgbClr val="060823"/>
                </a:solidFill>
                <a:latin typeface="Akrobat" pitchFamily="2" charset="-52"/>
              </a:rPr>
              <a:t>        Получения информации о подключении элементов прототипа 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ru-RU" altLang="zh-CN" sz="1400" dirty="0">
                <a:latin typeface="Akrobat" pitchFamily="2" charset="-52"/>
              </a:rPr>
              <a:t>        Наглядного примера работы сигнала цепи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368CA4D-F0A2-40F3-99AA-58B388687E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76" name="Рисунок 2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8960243-0A37-F29B-6BE1-C1540CF6D5A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F0DDD29B-0F6C-D982-0808-9350113E71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925300-E30F-9DDC-8689-998EBCD9BF2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89C3586B-BAED-9D89-91E4-5F71F8B0FE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80" name="Рисунок 2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7FC55D6-1B5B-2972-0516-17E29D3E945F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692AFE-0140-22A7-2365-2948B4C1B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70" y="1725653"/>
            <a:ext cx="4419983" cy="5364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DB0777-13D3-FDBE-A4F4-F286109CC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673" y="1725653"/>
            <a:ext cx="4694327" cy="536494"/>
          </a:xfrm>
          <a:prstGeom prst="rect">
            <a:avLst/>
          </a:prstGeom>
        </p:spPr>
      </p:pic>
      <p:pic>
        <p:nvPicPr>
          <p:cNvPr id="17" name="Picture 4" descr="📑">
            <a:extLst>
              <a:ext uri="{FF2B5EF4-FFF2-40B4-BE49-F238E27FC236}">
                <a16:creationId xmlns:a16="http://schemas.microsoft.com/office/drawing/2014/main" id="{D67E5208-CE3D-CA32-F5A2-27865296C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31" y="2203721"/>
            <a:ext cx="231457" cy="2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📑">
            <a:extLst>
              <a:ext uri="{FF2B5EF4-FFF2-40B4-BE49-F238E27FC236}">
                <a16:creationId xmlns:a16="http://schemas.microsoft.com/office/drawing/2014/main" id="{37309041-452F-0128-559E-DC7962206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91" y="2683033"/>
            <a:ext cx="231457" cy="2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💻">
            <a:extLst>
              <a:ext uri="{FF2B5EF4-FFF2-40B4-BE49-F238E27FC236}">
                <a16:creationId xmlns:a16="http://schemas.microsoft.com/office/drawing/2014/main" id="{B8519F67-56DD-96AB-E219-B455E395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94" y="2529805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3EBD857-6E84-7604-E88D-B6916BA7A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109" y="2861839"/>
            <a:ext cx="239077" cy="23132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2D768B7-18A9-4CC7-473B-5172CC9969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0091" y="3028834"/>
            <a:ext cx="239077" cy="231323"/>
          </a:xfrm>
          <a:prstGeom prst="rect">
            <a:avLst/>
          </a:prstGeom>
        </p:spPr>
      </p:pic>
      <p:pic>
        <p:nvPicPr>
          <p:cNvPr id="28" name="Picture 18" descr="🌐">
            <a:extLst>
              <a:ext uri="{FF2B5EF4-FFF2-40B4-BE49-F238E27FC236}">
                <a16:creationId xmlns:a16="http://schemas.microsoft.com/office/drawing/2014/main" id="{D1C07052-3889-444C-A95B-74569A06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28" y="3310890"/>
            <a:ext cx="236220" cy="2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📒">
            <a:extLst>
              <a:ext uri="{FF2B5EF4-FFF2-40B4-BE49-F238E27FC236}">
                <a16:creationId xmlns:a16="http://schemas.microsoft.com/office/drawing/2014/main" id="{10E6E8B7-B870-01AC-E0A5-F7565B8A4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09" y="5344443"/>
            <a:ext cx="257164" cy="25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📒">
            <a:extLst>
              <a:ext uri="{FF2B5EF4-FFF2-40B4-BE49-F238E27FC236}">
                <a16:creationId xmlns:a16="http://schemas.microsoft.com/office/drawing/2014/main" id="{6FD5640C-231A-A144-24DB-DAA4FF82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05" y="3975385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6" descr="🧑‍🎨">
            <a:extLst>
              <a:ext uri="{FF2B5EF4-FFF2-40B4-BE49-F238E27FC236}">
                <a16:creationId xmlns:a16="http://schemas.microsoft.com/office/drawing/2014/main" id="{393F4A1B-1A0F-EA73-058B-3BBEDABEC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09" y="5694357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6" descr="🧑‍🎨">
            <a:extLst>
              <a:ext uri="{FF2B5EF4-FFF2-40B4-BE49-F238E27FC236}">
                <a16:creationId xmlns:a16="http://schemas.microsoft.com/office/drawing/2014/main" id="{05F8C41E-A8A6-CBD4-E2E5-62772123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689" y="4273232"/>
            <a:ext cx="237649" cy="2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EEE4B9-193E-8A13-0548-90BA7AACDF73}"/>
              </a:ext>
            </a:extLst>
          </p:cNvPr>
          <p:cNvSpPr/>
          <p:nvPr/>
        </p:nvSpPr>
        <p:spPr>
          <a:xfrm>
            <a:off x="3143052" y="1824571"/>
            <a:ext cx="1367245" cy="286403"/>
          </a:xfrm>
          <a:prstGeom prst="rect">
            <a:avLst/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latin typeface="Akrobat Black" panose="020B0604020202020204" charset="-52"/>
              </a:rPr>
              <a:t>прототипа:</a:t>
            </a:r>
            <a:endParaRPr lang="ru-RU" dirty="0">
              <a:latin typeface="Akrobat Black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7115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AC726-316C-CFCC-4B3C-435AC1A969E1}"/>
              </a:ext>
            </a:extLst>
          </p:cNvPr>
          <p:cNvSpPr txBox="1">
            <a:spLocks/>
          </p:cNvSpPr>
          <p:nvPr/>
        </p:nvSpPr>
        <p:spPr bwMode="auto">
          <a:xfrm>
            <a:off x="565457" y="1383448"/>
            <a:ext cx="6053057" cy="60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85000" lnSpcReduction="200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Детали демонстрационного макета</a:t>
            </a:r>
            <a:endParaRPr lang="ru-RU" sz="2800" dirty="0"/>
          </a:p>
        </p:txBody>
      </p:sp>
      <p:pic>
        <p:nvPicPr>
          <p:cNvPr id="7" name="Объект 3">
            <a:extLst>
              <a:ext uri="{FF2B5EF4-FFF2-40B4-BE49-F238E27FC236}">
                <a16:creationId xmlns:a16="http://schemas.microsoft.com/office/drawing/2014/main" id="{948AAE22-EE68-7076-F713-EDE44F9B91D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3" t="24453" r="21334" b="22504"/>
          <a:stretch/>
        </p:blipFill>
        <p:spPr bwMode="auto">
          <a:xfrm>
            <a:off x="6990246" y="1990543"/>
            <a:ext cx="3038036" cy="367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69437E-EF1A-CA03-A457-3D73F0D01EE4}"/>
              </a:ext>
            </a:extLst>
          </p:cNvPr>
          <p:cNvSpPr txBox="1"/>
          <p:nvPr/>
        </p:nvSpPr>
        <p:spPr>
          <a:xfrm>
            <a:off x="7702963" y="5909018"/>
            <a:ext cx="2233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Светодиод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461645F1-FD92-48DE-948C-5D18C457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22" y="2903708"/>
            <a:ext cx="2425038" cy="24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FD870E-B803-4C96-AEF5-6B8F827D8049}"/>
              </a:ext>
            </a:extLst>
          </p:cNvPr>
          <p:cNvSpPr txBox="1"/>
          <p:nvPr/>
        </p:nvSpPr>
        <p:spPr>
          <a:xfrm>
            <a:off x="3071742" y="5909017"/>
            <a:ext cx="2233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Кнопка</a:t>
            </a:r>
          </a:p>
        </p:txBody>
      </p:sp>
    </p:spTree>
    <p:extLst>
      <p:ext uri="{BB962C8B-B14F-4D97-AF65-F5344CB8AC3E}">
        <p14:creationId xmlns:p14="http://schemas.microsoft.com/office/powerpoint/2010/main" val="3965515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C9E8AA-6B1C-F537-C1C2-3C65430C7B14}"/>
              </a:ext>
            </a:extLst>
          </p:cNvPr>
          <p:cNvSpPr txBox="1">
            <a:spLocks/>
          </p:cNvSpPr>
          <p:nvPr/>
        </p:nvSpPr>
        <p:spPr bwMode="auto">
          <a:xfrm>
            <a:off x="597614" y="1292225"/>
            <a:ext cx="7638250" cy="54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Детали демонстрационного макета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B2DDD3-0945-ECCA-5A0F-26EEFF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411" r="22365" b="27051"/>
          <a:stretch/>
        </p:blipFill>
        <p:spPr>
          <a:xfrm>
            <a:off x="4491138" y="1859527"/>
            <a:ext cx="3086100" cy="3938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9C799-BD60-742B-F6F3-1EF9639147FC}"/>
              </a:ext>
            </a:extLst>
          </p:cNvPr>
          <p:cNvSpPr txBox="1"/>
          <p:nvPr/>
        </p:nvSpPr>
        <p:spPr>
          <a:xfrm>
            <a:off x="5060975" y="6228735"/>
            <a:ext cx="2233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Плата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UNO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ECD5A9-FBB9-EE16-45A6-1718FB6A54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t="30128" r="27834" b="30000"/>
          <a:stretch/>
        </p:blipFill>
        <p:spPr>
          <a:xfrm>
            <a:off x="8426544" y="1859527"/>
            <a:ext cx="3179885" cy="3940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FC708-3DE2-F59F-85E4-6C7B73F6FB7B}"/>
              </a:ext>
            </a:extLst>
          </p:cNvPr>
          <p:cNvSpPr txBox="1"/>
          <p:nvPr/>
        </p:nvSpPr>
        <p:spPr>
          <a:xfrm>
            <a:off x="8782049" y="6228735"/>
            <a:ext cx="3409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Макетная плата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4E5D2-148C-3BE5-4C62-CE6E26DE0CD8}"/>
              </a:ext>
            </a:extLst>
          </p:cNvPr>
          <p:cNvSpPr txBox="1"/>
          <p:nvPr/>
        </p:nvSpPr>
        <p:spPr>
          <a:xfrm>
            <a:off x="1339901" y="6228735"/>
            <a:ext cx="2233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Провода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9160E-AC11-A1DC-2316-302F3B4148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4" y="1859527"/>
            <a:ext cx="3044218" cy="39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8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4CCFD3-2106-3F87-11D7-D52A6FF95338}"/>
              </a:ext>
            </a:extLst>
          </p:cNvPr>
          <p:cNvSpPr txBox="1">
            <a:spLocks/>
          </p:cNvSpPr>
          <p:nvPr/>
        </p:nvSpPr>
        <p:spPr bwMode="auto">
          <a:xfrm>
            <a:off x="786550" y="1506070"/>
            <a:ext cx="3443344" cy="5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Макет проекта</a:t>
            </a:r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5128C1-97BA-4BFD-8958-8E2EBF603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592" y="2105557"/>
            <a:ext cx="3452593" cy="42227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B15B11-7FC8-A1F7-4C16-BCBC2B30EC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9"/>
          <a:stretch/>
        </p:blipFill>
        <p:spPr>
          <a:xfrm>
            <a:off x="5149180" y="2348198"/>
            <a:ext cx="5973121" cy="37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53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0EBD8A-789E-8AD0-C8C5-835417AA405B}"/>
              </a:ext>
            </a:extLst>
          </p:cNvPr>
          <p:cNvSpPr txBox="1">
            <a:spLocks/>
          </p:cNvSpPr>
          <p:nvPr/>
        </p:nvSpPr>
        <p:spPr bwMode="auto">
          <a:xfrm>
            <a:off x="830262" y="1399801"/>
            <a:ext cx="9860702" cy="59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Демонстрационный Макет проекта (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3D </a:t>
            </a: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модель)</a:t>
            </a:r>
            <a:endParaRPr lang="ru-RU" sz="2800" dirty="0"/>
          </a:p>
        </p:txBody>
      </p:sp>
      <p:pic>
        <p:nvPicPr>
          <p:cNvPr id="3" name="Объект 4">
            <a:extLst>
              <a:ext uri="{FF2B5EF4-FFF2-40B4-BE49-F238E27FC236}">
                <a16:creationId xmlns:a16="http://schemas.microsoft.com/office/drawing/2014/main" id="{EA174922-0042-C4F5-76FB-0F89D1943B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935" y="2097834"/>
            <a:ext cx="3790129" cy="446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39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7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G_2002">
            <a:hlinkClick r:id="" action="ppaction://media"/>
            <a:extLst>
              <a:ext uri="{FF2B5EF4-FFF2-40B4-BE49-F238E27FC236}">
                <a16:creationId xmlns:a16="http://schemas.microsoft.com/office/drawing/2014/main" id="{90EE745E-E6E6-4275-819B-02F0C96E5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82096" y="1480704"/>
            <a:ext cx="2807980" cy="49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1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55A986-F315-8E80-6A8D-364CB574ECB4}"/>
              </a:ext>
            </a:extLst>
          </p:cNvPr>
          <p:cNvSpPr txBox="1">
            <a:spLocks/>
          </p:cNvSpPr>
          <p:nvPr/>
        </p:nvSpPr>
        <p:spPr bwMode="auto">
          <a:xfrm>
            <a:off x="647597" y="1292225"/>
            <a:ext cx="7164593" cy="64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Принцип работы жёлтого сигнала</a:t>
            </a:r>
            <a:endParaRPr lang="ru-RU" sz="2800" dirty="0"/>
          </a:p>
        </p:txBody>
      </p:sp>
      <p:pic>
        <p:nvPicPr>
          <p:cNvPr id="3" name="Объект 4">
            <a:extLst>
              <a:ext uri="{FF2B5EF4-FFF2-40B4-BE49-F238E27FC236}">
                <a16:creationId xmlns:a16="http://schemas.microsoft.com/office/drawing/2014/main" id="{824BD2F1-99D3-7C20-01A8-4C4A6283CC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1650"/>
          <a:stretch/>
        </p:blipFill>
        <p:spPr bwMode="auto">
          <a:xfrm>
            <a:off x="647597" y="1962676"/>
            <a:ext cx="5798176" cy="222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881F8C-56E7-A7EA-4598-4EDDFC97E2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7" t="2614" r="-1"/>
          <a:stretch/>
        </p:blipFill>
        <p:spPr>
          <a:xfrm>
            <a:off x="647597" y="4296637"/>
            <a:ext cx="9765357" cy="2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45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7524B-7D86-F37B-4A19-E7C1942E2B4A}"/>
              </a:ext>
            </a:extLst>
          </p:cNvPr>
          <p:cNvSpPr txBox="1">
            <a:spLocks/>
          </p:cNvSpPr>
          <p:nvPr/>
        </p:nvSpPr>
        <p:spPr bwMode="auto">
          <a:xfrm>
            <a:off x="653975" y="1292225"/>
            <a:ext cx="10677600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85000" lnSpcReduction="100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Экономическое обоснование демонстрационного макета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BF031-10DA-CBFE-8281-CE32C84EBD07}"/>
              </a:ext>
            </a:extLst>
          </p:cNvPr>
          <p:cNvSpPr txBox="1">
            <a:spLocks/>
          </p:cNvSpPr>
          <p:nvPr/>
        </p:nvSpPr>
        <p:spPr bwMode="auto">
          <a:xfrm>
            <a:off x="838200" y="2493963"/>
            <a:ext cx="10515600" cy="363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Плата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UNO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820 руб.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Макетная плата – 390 руб.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Провода (входят в комплект с макетной платой) 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Источник питания (входит в комплект с макетной платой)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Светодиод – 15 руб.</a:t>
            </a:r>
          </a:p>
          <a:p>
            <a:pPr algn="l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Концевик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100 руб.</a:t>
            </a:r>
          </a:p>
          <a:p>
            <a:pPr algn="l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Стоимость макета: 1325 руб.</a:t>
            </a:r>
          </a:p>
        </p:txBody>
      </p:sp>
    </p:spTree>
    <p:extLst>
      <p:ext uri="{BB962C8B-B14F-4D97-AF65-F5344CB8AC3E}">
        <p14:creationId xmlns:p14="http://schemas.microsoft.com/office/powerpoint/2010/main" val="1413372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7524B-7D86-F37B-4A19-E7C1942E2B4A}"/>
              </a:ext>
            </a:extLst>
          </p:cNvPr>
          <p:cNvSpPr txBox="1">
            <a:spLocks/>
          </p:cNvSpPr>
          <p:nvPr/>
        </p:nvSpPr>
        <p:spPr bwMode="auto">
          <a:xfrm>
            <a:off x="1004995" y="1412875"/>
            <a:ext cx="7245168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pPr algn="l"/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Прототип проекта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BF031-10DA-CBFE-8281-CE32C84EBD07}"/>
              </a:ext>
            </a:extLst>
          </p:cNvPr>
          <p:cNvSpPr txBox="1">
            <a:spLocks/>
          </p:cNvSpPr>
          <p:nvPr/>
        </p:nvSpPr>
        <p:spPr bwMode="auto">
          <a:xfrm>
            <a:off x="7397950" y="17395577"/>
            <a:ext cx="1910753" cy="66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995" y="2169773"/>
            <a:ext cx="4940540" cy="4046340"/>
          </a:xfrm>
          <a:prstGeom prst="rect">
            <a:avLst/>
          </a:prstGeom>
        </p:spPr>
      </p:pic>
      <p:pic>
        <p:nvPicPr>
          <p:cNvPr id="5122" name="Picture 2" descr="https://sun9-52.userapi.com/s/v1/ig2/bql691HE6dRlsNT7G2wDrV2pn4KM4qqGQE6ImoV2zv8xoPVCv8ZJGdPiqdUEsPhTkBlkSElKJQ9EMjLND-ajtKkM.jpg?quality=95&amp;as=32x32,48x48,72x72,108x108,160x160,240x240,360x360,480x480,540x540,640x640,720x720,1080x1080,1280x1280,1440x1440,2560x2560&amp;from=bu&amp;cs=2560x0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545" y="2169773"/>
            <a:ext cx="4430729" cy="404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4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en-US" noProof="1"/>
              <a:t>T</a:t>
            </a: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7524B-7D86-F37B-4A19-E7C1942E2B4A}"/>
              </a:ext>
            </a:extLst>
          </p:cNvPr>
          <p:cNvSpPr txBox="1">
            <a:spLocks/>
          </p:cNvSpPr>
          <p:nvPr/>
        </p:nvSpPr>
        <p:spPr bwMode="auto">
          <a:xfrm>
            <a:off x="692075" y="1412875"/>
            <a:ext cx="7767638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2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Программное обеспечение устройств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BF031-10DA-CBFE-8281-CE32C84EBD07}"/>
              </a:ext>
            </a:extLst>
          </p:cNvPr>
          <p:cNvSpPr txBox="1">
            <a:spLocks/>
          </p:cNvSpPr>
          <p:nvPr/>
        </p:nvSpPr>
        <p:spPr bwMode="auto">
          <a:xfrm>
            <a:off x="7397950" y="17395577"/>
            <a:ext cx="1910753" cy="66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995" y="2169773"/>
            <a:ext cx="4941236" cy="34774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599" y="2169773"/>
            <a:ext cx="3899667" cy="3479836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F57524B-7D86-F37B-4A19-E7C1942E2B4A}"/>
              </a:ext>
            </a:extLst>
          </p:cNvPr>
          <p:cNvSpPr txBox="1">
            <a:spLocks/>
          </p:cNvSpPr>
          <p:nvPr/>
        </p:nvSpPr>
        <p:spPr bwMode="auto">
          <a:xfrm>
            <a:off x="6277354" y="5679904"/>
            <a:ext cx="5254156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latin typeface="Arial Black" panose="020B0A04020102020204" pitchFamily="34" charset="0"/>
              </a:rPr>
              <a:t>ПО устройства-датчика</a:t>
            </a:r>
            <a:endParaRPr lang="ru-RU" sz="2800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F57524B-7D86-F37B-4A19-E7C1942E2B4A}"/>
              </a:ext>
            </a:extLst>
          </p:cNvPr>
          <p:cNvSpPr txBox="1">
            <a:spLocks/>
          </p:cNvSpPr>
          <p:nvPr/>
        </p:nvSpPr>
        <p:spPr bwMode="auto">
          <a:xfrm>
            <a:off x="898904" y="5679904"/>
            <a:ext cx="5254156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2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latin typeface="Arial Black" panose="020B0A04020102020204" pitchFamily="34" charset="0"/>
              </a:rPr>
              <a:t>ПО головного устройства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5927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147B31D-846E-4837-9803-A2B9CA71FA1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37DA93-3BA3-4305-A040-54FD5E6E41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9D33F0D0-C8EF-4513-8C7E-4D46BD14203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</a:rPr>
              <a:t>ПРОБЛЕМА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108F8BB8-9EBC-4D1D-8CBB-464FDDB09D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8D7BFA8-4AA4-4FAD-AD26-4C59116372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288925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6EE868F-DFEB-4A75-BE88-2249DF4FB0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408622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AC4B095B-C4D9-4129-82D7-1700C2B1F4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528320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0888649F-65D4-490A-9E99-28E75CE0BE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169227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noProof="1">
                <a:solidFill>
                  <a:srgbClr val="060823"/>
                </a:solidFill>
                <a:latin typeface="Akrobat" panose="00000500000000000000" pitchFamily="2" charset="0"/>
              </a:rPr>
              <a:t>Ответственный за пожарную безопасность (ПБ) 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4500499C-69B9-4257-B5F1-87CFF6ECE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288925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noProof="1">
                <a:solidFill>
                  <a:srgbClr val="060823"/>
                </a:solidFill>
                <a:latin typeface="Akrobat" panose="00000500000000000000" pitchFamily="2" charset="0"/>
              </a:rPr>
              <a:t>Тратить меньше времени на обход корпуса и проверку средств пожаротушения и их состояния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F1C598AF-AF63-42A5-A9B0-11EC99E95C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408622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noProof="1">
                <a:solidFill>
                  <a:srgbClr val="060823"/>
                </a:solidFill>
                <a:latin typeface="Akrobat" panose="00000500000000000000" pitchFamily="2" charset="0"/>
              </a:rPr>
              <a:t>Большая площадь корпуса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D3FCF8C1-84AF-4074-9A2F-04EB22436D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528320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noProof="1">
                <a:solidFill>
                  <a:srgbClr val="060823"/>
                </a:solidFill>
                <a:latin typeface="Akrobat" panose="00000500000000000000" pitchFamily="2" charset="0"/>
              </a:rPr>
              <a:t>Осмотр каждого огнетушителя вживую занимает много времни</a:t>
            </a:r>
          </a:p>
        </p:txBody>
      </p:sp>
      <p:sp>
        <p:nvSpPr>
          <p:cNvPr id="5133" name="TextBox 16">
            <a:extLst>
              <a:ext uri="{FF2B5EF4-FFF2-40B4-BE49-F238E27FC236}">
                <a16:creationId xmlns:a16="http://schemas.microsoft.com/office/drawing/2014/main" id="{4DCAC42A-0F3F-461B-BAA7-EEDBED7F42E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758488" y="238442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</a:rPr>
              <a:t>Кто?</a:t>
            </a:r>
          </a:p>
        </p:txBody>
      </p:sp>
      <p:sp>
        <p:nvSpPr>
          <p:cNvPr id="5134" name="TextBox 18">
            <a:extLst>
              <a:ext uri="{FF2B5EF4-FFF2-40B4-BE49-F238E27FC236}">
                <a16:creationId xmlns:a16="http://schemas.microsoft.com/office/drawing/2014/main" id="{6E96811B-4381-419B-AEAC-37C3B9D0975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044113" y="3568700"/>
            <a:ext cx="1279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</a:rPr>
              <a:t>Что конкретно?</a:t>
            </a:r>
          </a:p>
        </p:txBody>
      </p:sp>
      <p:sp>
        <p:nvSpPr>
          <p:cNvPr id="5135" name="TextBox 19">
            <a:extLst>
              <a:ext uri="{FF2B5EF4-FFF2-40B4-BE49-F238E27FC236}">
                <a16:creationId xmlns:a16="http://schemas.microsoft.com/office/drawing/2014/main" id="{1C950F73-5EF0-4B67-921C-9CC8785F159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18625" y="4752975"/>
            <a:ext cx="20256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</a:rPr>
              <a:t>В чём основной сбой?</a:t>
            </a:r>
          </a:p>
        </p:txBody>
      </p:sp>
      <p:sp>
        <p:nvSpPr>
          <p:cNvPr id="5136" name="TextBox 20">
            <a:extLst>
              <a:ext uri="{FF2B5EF4-FFF2-40B4-BE49-F238E27FC236}">
                <a16:creationId xmlns:a16="http://schemas.microsoft.com/office/drawing/2014/main" id="{848C6CC0-5A25-455A-A2B8-9555B941996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493250" y="5935663"/>
            <a:ext cx="1827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</a:rPr>
              <a:t>Почему не подходят?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071013A-56F5-4762-8C32-42F07C6E76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42" name="Рисунок 22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2E9BF70-0606-4B77-B0DC-5BEDE9054AD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2BD97DB9-6554-47CB-AC09-D8E8E7EB99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86F547-7E61-473E-BDC6-D3270312831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7B635A3E-FFDF-4CF3-B851-205F8E05B4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46" name="Рисунок 2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3DE21B5A-186D-4ABD-876E-42296A3EDAB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2FE27-A5A3-910A-7BC6-60BB20BF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6CE4AE3C-CECE-C90F-9A0D-9D4B10E1CC96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5BCBB99-16DE-4449-F4D5-31118D93BE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2D1373AF-D005-A84D-5B03-EBC6CF5A0C0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A1527393-6662-133E-CE9A-A84F1D1A4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B7EDFBA-1286-2E75-AC83-4EA9146A18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81BE23B-8484-D983-1876-95A6106D631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CCD8EB58-ADD2-5CD2-5E73-8E8CA5D55E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7B4BFF7-DD01-D481-9146-5A95FC0369C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9130A4CC-B851-237D-BCF7-12E24DC1F0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F36ED71D-45FB-66C1-C138-8198516C3F8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EEB7E-24D4-5471-F0B3-3A2E8750F114}"/>
              </a:ext>
            </a:extLst>
          </p:cNvPr>
          <p:cNvSpPr txBox="1">
            <a:spLocks/>
          </p:cNvSpPr>
          <p:nvPr/>
        </p:nvSpPr>
        <p:spPr bwMode="auto">
          <a:xfrm>
            <a:off x="653975" y="1292225"/>
            <a:ext cx="10677600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77500" lnSpcReduction="200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Экономическое обоснование демонстрационного прототипа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A6E35-01BE-975D-B2E0-BE70825CF321}"/>
              </a:ext>
            </a:extLst>
          </p:cNvPr>
          <p:cNvSpPr txBox="1">
            <a:spLocks/>
          </p:cNvSpPr>
          <p:nvPr/>
        </p:nvSpPr>
        <p:spPr bwMode="auto">
          <a:xfrm>
            <a:off x="838200" y="1985553"/>
            <a:ext cx="10515600" cy="414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Плата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UNO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820 руб.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Attiny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85 – 200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Макетная плата – 90 руб.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Провода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20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Светодиод 2шт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10 руб.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Концевик – 20 руб.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Резистор 10кОм 2шт – 10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Керамические конденсаторы 100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 8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Плашка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dip-8 – 5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Стоимость прототипа: 1183 руб.</a:t>
            </a:r>
          </a:p>
        </p:txBody>
      </p:sp>
    </p:spTree>
    <p:extLst>
      <p:ext uri="{BB962C8B-B14F-4D97-AF65-F5344CB8AC3E}">
        <p14:creationId xmlns:p14="http://schemas.microsoft.com/office/powerpoint/2010/main" val="1671367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en-US" noProof="1"/>
              <a:t>T</a:t>
            </a: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7524B-7D86-F37B-4A19-E7C1942E2B4A}"/>
              </a:ext>
            </a:extLst>
          </p:cNvPr>
          <p:cNvSpPr txBox="1">
            <a:spLocks/>
          </p:cNvSpPr>
          <p:nvPr/>
        </p:nvSpPr>
        <p:spPr bwMode="auto">
          <a:xfrm>
            <a:off x="685724" y="1352285"/>
            <a:ext cx="9423475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77500" lnSpcReduction="200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Схематичное представление принципа работы устройств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BF031-10DA-CBFE-8281-CE32C84EBD07}"/>
              </a:ext>
            </a:extLst>
          </p:cNvPr>
          <p:cNvSpPr txBox="1">
            <a:spLocks/>
          </p:cNvSpPr>
          <p:nvPr/>
        </p:nvSpPr>
        <p:spPr bwMode="auto">
          <a:xfrm>
            <a:off x="7397950" y="17395577"/>
            <a:ext cx="1910753" cy="66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993" y="2013561"/>
            <a:ext cx="7493851" cy="45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3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7524B-7D86-F37B-4A19-E7C1942E2B4A}"/>
              </a:ext>
            </a:extLst>
          </p:cNvPr>
          <p:cNvSpPr txBox="1">
            <a:spLocks/>
          </p:cNvSpPr>
          <p:nvPr/>
        </p:nvSpPr>
        <p:spPr bwMode="auto">
          <a:xfrm>
            <a:off x="696913" y="1292225"/>
            <a:ext cx="7724700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pPr algn="l"/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МК «Патент: быть или не быть»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DAE66D-ECDF-4534-8943-22D18D8E5A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3" y="2424113"/>
            <a:ext cx="3160376" cy="347294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152766B-9992-47BC-BF55-D0B90EC4F0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" r="4863"/>
          <a:stretch/>
        </p:blipFill>
        <p:spPr>
          <a:xfrm>
            <a:off x="7832326" y="2424110"/>
            <a:ext cx="3676651" cy="34729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D46262-F15D-489C-B116-6388259A8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31" y="2424110"/>
            <a:ext cx="3424237" cy="34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86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7524B-7D86-F37B-4A19-E7C1942E2B4A}"/>
              </a:ext>
            </a:extLst>
          </p:cNvPr>
          <p:cNvSpPr txBox="1">
            <a:spLocks/>
          </p:cNvSpPr>
          <p:nvPr/>
        </p:nvSpPr>
        <p:spPr bwMode="auto">
          <a:xfrm>
            <a:off x="653975" y="1292225"/>
            <a:ext cx="4028272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Диаграмма </a:t>
            </a:r>
            <a:r>
              <a:rPr lang="ru-RU" sz="2800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Ганта</a:t>
            </a:r>
            <a:endParaRPr lang="ru-RU" sz="28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BF031-10DA-CBFE-8281-CE32C84EBD07}"/>
              </a:ext>
            </a:extLst>
          </p:cNvPr>
          <p:cNvSpPr txBox="1">
            <a:spLocks/>
          </p:cNvSpPr>
          <p:nvPr/>
        </p:nvSpPr>
        <p:spPr bwMode="auto">
          <a:xfrm>
            <a:off x="838200" y="2493963"/>
            <a:ext cx="10515600" cy="363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30" y="1892911"/>
            <a:ext cx="9233740" cy="45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2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7524B-7D86-F37B-4A19-E7C1942E2B4A}"/>
              </a:ext>
            </a:extLst>
          </p:cNvPr>
          <p:cNvSpPr txBox="1">
            <a:spLocks/>
          </p:cNvSpPr>
          <p:nvPr/>
        </p:nvSpPr>
        <p:spPr bwMode="auto">
          <a:xfrm>
            <a:off x="653975" y="1292225"/>
            <a:ext cx="4028272" cy="6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ptos Display" charset="0"/>
              </a:defRPr>
            </a:lvl9pPr>
          </a:lstStyle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Диаграмма </a:t>
            </a:r>
            <a:r>
              <a:rPr lang="ru-RU" sz="2800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Ганта</a:t>
            </a:r>
            <a:endParaRPr lang="ru-RU" sz="28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BF031-10DA-CBFE-8281-CE32C84EBD07}"/>
              </a:ext>
            </a:extLst>
          </p:cNvPr>
          <p:cNvSpPr txBox="1">
            <a:spLocks/>
          </p:cNvSpPr>
          <p:nvPr/>
        </p:nvSpPr>
        <p:spPr bwMode="auto">
          <a:xfrm>
            <a:off x="838200" y="2493963"/>
            <a:ext cx="10515600" cy="363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42" y="1892911"/>
            <a:ext cx="9900316" cy="46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16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Наша команда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9D2C88-2384-73BF-1569-1BF102DD4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138" y="3704669"/>
            <a:ext cx="1947711" cy="26028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B7F522-B502-2382-0508-266C36C2C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932" y="3969705"/>
            <a:ext cx="1944255" cy="26028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DA6953-9410-768E-858E-EABD72C0F7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7297" y="1530447"/>
            <a:ext cx="1855229" cy="24909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D9FDA9-1FB4-68BA-77F5-B5078813D9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5058" y="1659445"/>
            <a:ext cx="1758849" cy="2365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BAAC7-F210-52EA-7DB4-308386192B9D}"/>
              </a:ext>
            </a:extLst>
          </p:cNvPr>
          <p:cNvSpPr txBox="1"/>
          <p:nvPr/>
        </p:nvSpPr>
        <p:spPr>
          <a:xfrm>
            <a:off x="4807714" y="3374705"/>
            <a:ext cx="3373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Моргачёва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Анастасия 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Андреевна – Лидер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F8774-9901-B166-B143-A68D0636A3E1}"/>
              </a:ext>
            </a:extLst>
          </p:cNvPr>
          <p:cNvSpPr txBox="1"/>
          <p:nvPr/>
        </p:nvSpPr>
        <p:spPr>
          <a:xfrm>
            <a:off x="2653973" y="5588079"/>
            <a:ext cx="3204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Черныгина Елизавета 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Владимировна – Технический редактор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A8BBC-9DE6-4D74-6D92-22E62D4B91C1}"/>
              </a:ext>
            </a:extLst>
          </p:cNvPr>
          <p:cNvSpPr txBox="1"/>
          <p:nvPr/>
        </p:nvSpPr>
        <p:spPr>
          <a:xfrm>
            <a:off x="8499857" y="3372122"/>
            <a:ext cx="3136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Грачева Наталья 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Сергеевна – Связь с общественностью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9C3FB-4877-42DE-DC3B-83203C504197}"/>
              </a:ext>
            </a:extLst>
          </p:cNvPr>
          <p:cNvSpPr txBox="1"/>
          <p:nvPr/>
        </p:nvSpPr>
        <p:spPr>
          <a:xfrm>
            <a:off x="6535795" y="5901710"/>
            <a:ext cx="371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Александрова </a:t>
            </a:r>
            <a:r>
              <a:rPr lang="ru-RU" sz="1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Лигита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Андреевна – Ответственный исполнитель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263" y="1807277"/>
            <a:ext cx="1911042" cy="1911042"/>
          </a:xfrm>
          <a:prstGeom prst="flowChartConnector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5BAAC7-F210-52EA-7DB4-308386192B9D}"/>
              </a:ext>
            </a:extLst>
          </p:cNvPr>
          <p:cNvSpPr txBox="1"/>
          <p:nvPr/>
        </p:nvSpPr>
        <p:spPr>
          <a:xfrm>
            <a:off x="99087" y="3809816"/>
            <a:ext cx="3373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Воронов Арсений 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Владимирович – Технический специалист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40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243CB-68FC-C48D-346B-151E62D87DBE}"/>
              </a:ext>
            </a:extLst>
          </p:cNvPr>
          <p:cNvSpPr txBox="1"/>
          <p:nvPr/>
        </p:nvSpPr>
        <p:spPr>
          <a:xfrm>
            <a:off x="3019425" y="2960191"/>
            <a:ext cx="615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21926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EB7263F-E939-4A7C-9F6D-C22E973943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444447-EC8D-4973-BF81-9EBA3163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7773037B-689E-499F-9071-F320D006794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</a:t>
            </a:r>
          </a:p>
        </p:txBody>
      </p:sp>
      <p:sp>
        <p:nvSpPr>
          <p:cNvPr id="19463" name="TextBox 10">
            <a:extLst>
              <a:ext uri="{FF2B5EF4-FFF2-40B4-BE49-F238E27FC236}">
                <a16:creationId xmlns:a16="http://schemas.microsoft.com/office/drawing/2014/main" id="{BA0760EE-8A81-46D3-8ED6-BD091AEF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493963"/>
            <a:ext cx="10501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endParaRPr lang="ru-RU" altLang="zh-CN" sz="1600" b="1" dirty="0">
              <a:solidFill>
                <a:srgbClr val="642DC0"/>
              </a:solidFill>
              <a:latin typeface="Akrobat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110DA0F-E3B1-4D5A-8428-F081EB9AF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6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A2571-B450-4AF6-8EF9-474BAE0AFF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E9AB2B8-F052-495B-84D1-BC1B3DD43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2EF2F-2FAB-49D6-937A-DF34724DC5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0C01C4-3C51-4803-8A74-6B4734604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947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A07870-F1A7-4443-B77E-62BD201AFD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53F546B-24A9-46F5-A191-2959F93D9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181263"/>
              </p:ext>
            </p:extLst>
          </p:nvPr>
        </p:nvGraphicFramePr>
        <p:xfrm>
          <a:off x="586771" y="1450612"/>
          <a:ext cx="11018458" cy="521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8" imgW="6934305" imgH="3971891" progId="Visio.Drawing.15">
                  <p:embed/>
                </p:oleObj>
              </mc:Choice>
              <mc:Fallback>
                <p:oleObj name="Visio" r:id="rId8" imgW="6934305" imgH="3971891" progId="Visio.Drawing.15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771" y="1450612"/>
                        <a:ext cx="11018458" cy="521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21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8903FEA-0A61-49EB-AF08-3E64A4C098A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0AB737E-2B91-44EB-8AF2-DDB1013024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8DE618C1-8830-44CE-9718-CECA8C5EE27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</a:rPr>
              <a:t>КАРТА ВОВЛЕЧЕННОСТИ</a:t>
            </a:r>
          </a:p>
        </p:txBody>
      </p:sp>
      <p:sp>
        <p:nvSpPr>
          <p:cNvPr id="7174" name="TextBox 23">
            <a:extLst>
              <a:ext uri="{FF2B5EF4-FFF2-40B4-BE49-F238E27FC236}">
                <a16:creationId xmlns:a16="http://schemas.microsoft.com/office/drawing/2014/main" id="{72870FEC-23D2-4AD4-8A34-608ED0631D0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b="1">
                <a:solidFill>
                  <a:srgbClr val="642DC0"/>
                </a:solidFill>
                <a:latin typeface="Akrobat Black" pitchFamily="2" charset="-52"/>
              </a:rPr>
              <a:t>ЗАИНТЕРЕСОВАННЫЕ СТОРОНЫ</a:t>
            </a:r>
            <a:r>
              <a:rPr lang="ru-RU" altLang="zh-CN" b="1">
                <a:latin typeface="Akrobat Black" pitchFamily="2" charset="-52"/>
              </a:rPr>
              <a:t>, ЧЬЁ МНЕНИЕ СТОИТ УЧЕСТЬ В ПЕРВУЮ ОЧЕРЕДЬ:</a:t>
            </a:r>
          </a:p>
        </p:txBody>
      </p:sp>
      <p:sp>
        <p:nvSpPr>
          <p:cNvPr id="7175" name="TextBox 24">
            <a:extLst>
              <a:ext uri="{FF2B5EF4-FFF2-40B4-BE49-F238E27FC236}">
                <a16:creationId xmlns:a16="http://schemas.microsoft.com/office/drawing/2014/main" id="{4FF5D78E-1509-4913-B039-A2CE1396826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586038"/>
            <a:ext cx="4335462" cy="338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Климов А. А. (ректор университета)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Баранов Л. А. (заведующий кафедры)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Горелик А. В. (директор ИТТСУ)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 err="1">
                <a:solidFill>
                  <a:srgbClr val="060823"/>
                </a:solidFill>
                <a:latin typeface="Akrobat" pitchFamily="2" charset="-52"/>
              </a:rPr>
              <a:t>Касатин</a:t>
            </a: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 А. И. (начальник </a:t>
            </a:r>
            <a:r>
              <a:rPr lang="ru-RU" altLang="zh-CN" sz="1600" dirty="0" err="1">
                <a:solidFill>
                  <a:srgbClr val="060823"/>
                </a:solidFill>
                <a:latin typeface="Akrobat" pitchFamily="2" charset="-52"/>
              </a:rPr>
              <a:t>хоз.отдела</a:t>
            </a: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Хатьянов А. Л. (</a:t>
            </a:r>
            <a:r>
              <a:rPr lang="ru-RU" altLang="zh-CN" sz="1600" dirty="0" err="1">
                <a:solidFill>
                  <a:srgbClr val="060823"/>
                </a:solidFill>
                <a:latin typeface="Akrobat" pitchFamily="2" charset="-52"/>
              </a:rPr>
              <a:t>зам.начальника</a:t>
            </a: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 </a:t>
            </a:r>
            <a:r>
              <a:rPr lang="ru-RU" altLang="zh-CN" sz="1600" dirty="0" err="1">
                <a:solidFill>
                  <a:srgbClr val="060823"/>
                </a:solidFill>
                <a:latin typeface="Akrobat" pitchFamily="2" charset="-52"/>
              </a:rPr>
              <a:t>хоз.отдела</a:t>
            </a: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ФГПН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Пожарные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Преподаватели / Студенты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Вахтеры / Уборщики / Работники столовых</a:t>
            </a:r>
          </a:p>
        </p:txBody>
      </p:sp>
      <p:sp>
        <p:nvSpPr>
          <p:cNvPr id="7176" name="TextBox 76">
            <a:extLst>
              <a:ext uri="{FF2B5EF4-FFF2-40B4-BE49-F238E27FC236}">
                <a16:creationId xmlns:a16="http://schemas.microsoft.com/office/drawing/2014/main" id="{AD81FE77-79B4-41BE-8545-6A2D86522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098675"/>
            <a:ext cx="238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>
                <a:solidFill>
                  <a:srgbClr val="642DC0"/>
                </a:solidFill>
                <a:latin typeface="Akrobat" pitchFamily="2" charset="-52"/>
              </a:rPr>
              <a:t>1</a:t>
            </a:r>
          </a:p>
        </p:txBody>
      </p:sp>
      <p:sp>
        <p:nvSpPr>
          <p:cNvPr id="7178" name="TextBox 76">
            <a:extLst>
              <a:ext uri="{FF2B5EF4-FFF2-40B4-BE49-F238E27FC236}">
                <a16:creationId xmlns:a16="http://schemas.microsoft.com/office/drawing/2014/main" id="{4E033D8F-8156-4A9C-8170-2EAFD5E53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525" y="2411413"/>
            <a:ext cx="260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>
                <a:solidFill>
                  <a:srgbClr val="642DC0"/>
                </a:solidFill>
                <a:latin typeface="Akrobat" pitchFamily="2" charset="-52"/>
              </a:rPr>
              <a:t>2</a:t>
            </a:r>
          </a:p>
        </p:txBody>
      </p:sp>
      <p:sp>
        <p:nvSpPr>
          <p:cNvPr id="7179" name="TextBox 76">
            <a:extLst>
              <a:ext uri="{FF2B5EF4-FFF2-40B4-BE49-F238E27FC236}">
                <a16:creationId xmlns:a16="http://schemas.microsoft.com/office/drawing/2014/main" id="{98CF7C04-6266-4631-8177-E83E7058A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4475" y="2719388"/>
            <a:ext cx="260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>
                <a:solidFill>
                  <a:srgbClr val="642DC0"/>
                </a:solidFill>
                <a:latin typeface="Akrobat" pitchFamily="2" charset="-52"/>
              </a:rPr>
              <a:t>3</a:t>
            </a:r>
          </a:p>
        </p:txBody>
      </p:sp>
      <p:sp>
        <p:nvSpPr>
          <p:cNvPr id="7180" name="TextBox 76">
            <a:extLst>
              <a:ext uri="{FF2B5EF4-FFF2-40B4-BE49-F238E27FC236}">
                <a16:creationId xmlns:a16="http://schemas.microsoft.com/office/drawing/2014/main" id="{DB405C0D-EB1A-4E10-BEF8-C1413E87E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2955925"/>
            <a:ext cx="261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>
                <a:solidFill>
                  <a:srgbClr val="642DC0"/>
                </a:solidFill>
                <a:latin typeface="Akrobat" pitchFamily="2" charset="-52"/>
              </a:rPr>
              <a:t>4</a:t>
            </a:r>
          </a:p>
        </p:txBody>
      </p:sp>
      <p:sp>
        <p:nvSpPr>
          <p:cNvPr id="7181" name="TextBox 76">
            <a:extLst>
              <a:ext uri="{FF2B5EF4-FFF2-40B4-BE49-F238E27FC236}">
                <a16:creationId xmlns:a16="http://schemas.microsoft.com/office/drawing/2014/main" id="{9815C240-1B8C-4F67-AF13-074DB5056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3254375"/>
            <a:ext cx="260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>
                <a:solidFill>
                  <a:srgbClr val="642DC0"/>
                </a:solidFill>
                <a:latin typeface="Akrobat" pitchFamily="2" charset="-52"/>
              </a:rPr>
              <a:t>5</a:t>
            </a:r>
          </a:p>
        </p:txBody>
      </p:sp>
      <p:sp>
        <p:nvSpPr>
          <p:cNvPr id="7182" name="TextBox 76">
            <a:extLst>
              <a:ext uri="{FF2B5EF4-FFF2-40B4-BE49-F238E27FC236}">
                <a16:creationId xmlns:a16="http://schemas.microsoft.com/office/drawing/2014/main" id="{3F79F842-4DBF-465C-AA32-745E6F134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13" y="3598863"/>
            <a:ext cx="265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>
                <a:solidFill>
                  <a:srgbClr val="642DC0"/>
                </a:solidFill>
                <a:latin typeface="Akrobat" pitchFamily="2" charset="-52"/>
              </a:rPr>
              <a:t>6</a:t>
            </a:r>
          </a:p>
        </p:txBody>
      </p:sp>
      <p:sp>
        <p:nvSpPr>
          <p:cNvPr id="7183" name="TextBox 76">
            <a:extLst>
              <a:ext uri="{FF2B5EF4-FFF2-40B4-BE49-F238E27FC236}">
                <a16:creationId xmlns:a16="http://schemas.microsoft.com/office/drawing/2014/main" id="{356C53E4-4DBC-440E-BC78-16CEADD3E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150" y="4098925"/>
            <a:ext cx="250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>
                <a:solidFill>
                  <a:srgbClr val="642DC0"/>
                </a:solidFill>
                <a:latin typeface="Akrobat" pitchFamily="2" charset="-52"/>
              </a:rPr>
              <a:t>7</a:t>
            </a:r>
          </a:p>
        </p:txBody>
      </p:sp>
      <p:sp>
        <p:nvSpPr>
          <p:cNvPr id="7184" name="TextBox 76">
            <a:extLst>
              <a:ext uri="{FF2B5EF4-FFF2-40B4-BE49-F238E27FC236}">
                <a16:creationId xmlns:a16="http://schemas.microsoft.com/office/drawing/2014/main" id="{119CD02D-73A9-4C72-94F0-B8B5AFAF2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588" y="4579938"/>
            <a:ext cx="268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>
                <a:solidFill>
                  <a:srgbClr val="642DC0"/>
                </a:solidFill>
                <a:latin typeface="Akrobat" pitchFamily="2" charset="-52"/>
              </a:rPr>
              <a:t>8</a:t>
            </a:r>
          </a:p>
        </p:txBody>
      </p:sp>
      <p:sp>
        <p:nvSpPr>
          <p:cNvPr id="7185" name="TextBox 76">
            <a:extLst>
              <a:ext uri="{FF2B5EF4-FFF2-40B4-BE49-F238E27FC236}">
                <a16:creationId xmlns:a16="http://schemas.microsoft.com/office/drawing/2014/main" id="{E3FDEB27-B2C3-491D-A992-645807434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2550" y="4862513"/>
            <a:ext cx="26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>
                <a:solidFill>
                  <a:srgbClr val="642DC0"/>
                </a:solidFill>
                <a:latin typeface="Akrobat" pitchFamily="2" charset="-52"/>
              </a:rPr>
              <a:t>9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C2F65D8-F6B6-42C5-B993-417FB63CC2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90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DC39EF6-616C-4129-8229-813484046C1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857816F7-F8C6-4436-9CBE-54E58B2B28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F55FFA8-532B-40AF-B1E1-B80F2A5514E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142821DA-9D9E-4C23-95FD-FD28CC364B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94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F284935-2716-4D37-833E-C19426A5D0B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904F384-632C-40F0-B826-328E1C9A236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3647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A2D5286-3AA1-406B-BFB4-FDE89A92B20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29A56F0-50AC-428F-B458-DBF7466B93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36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B63BF20-9858-4F18-8B28-638C1FCA754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9" name="TextBox 19">
            <a:extLst>
              <a:ext uri="{FF2B5EF4-FFF2-40B4-BE49-F238E27FC236}">
                <a16:creationId xmlns:a16="http://schemas.microsoft.com/office/drawing/2014/main" id="{BF7B8A86-9D5E-4482-B3A2-105E59AF5A0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647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200">
                <a:solidFill>
                  <a:srgbClr val="060823"/>
                </a:solidFill>
                <a:latin typeface="Akrobat" pitchFamily="2" charset="-52"/>
              </a:rPr>
              <a:t>Уровень влияния на ситуацию</a:t>
            </a:r>
          </a:p>
        </p:txBody>
      </p:sp>
      <p:sp>
        <p:nvSpPr>
          <p:cNvPr id="7200" name="TextBox 21">
            <a:extLst>
              <a:ext uri="{FF2B5EF4-FFF2-40B4-BE49-F238E27FC236}">
                <a16:creationId xmlns:a16="http://schemas.microsoft.com/office/drawing/2014/main" id="{481702EC-A39F-4EB2-A3BC-647FA5BAE32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43973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200">
                <a:solidFill>
                  <a:srgbClr val="060823"/>
                </a:solidFill>
                <a:latin typeface="Akrobat" pitchFamily="2" charset="-52"/>
              </a:rPr>
              <a:t>Уровень важности</a:t>
            </a:r>
          </a:p>
        </p:txBody>
      </p:sp>
      <p:grpSp>
        <p:nvGrpSpPr>
          <p:cNvPr id="28" name="Группа 73">
            <a:extLst>
              <a:ext uri="{FF2B5EF4-FFF2-40B4-BE49-F238E27FC236}">
                <a16:creationId xmlns:a16="http://schemas.microsoft.com/office/drawing/2014/main" id="{31C55239-30F3-44AB-A66A-33AC2F3A8B0F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582613" y="1428750"/>
            <a:ext cx="5535612" cy="5045075"/>
            <a:chOff x="583088" y="1428750"/>
            <a:chExt cx="5534455" cy="50453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6B0C7FF-3971-4F8C-904B-984F941AF1D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978292" y="1798656"/>
              <a:ext cx="0" cy="4302331"/>
            </a:xfrm>
            <a:prstGeom prst="straightConnector1">
              <a:avLst/>
            </a:prstGeom>
            <a:ln>
              <a:solidFill>
                <a:srgbClr val="642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1DBD3502-5D4F-4E91-8B63-E1F6CAC98B2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78292" y="6100986"/>
              <a:ext cx="5139251" cy="0"/>
            </a:xfrm>
            <a:prstGeom prst="straightConnector1">
              <a:avLst/>
            </a:prstGeom>
            <a:ln>
              <a:solidFill>
                <a:srgbClr val="642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B5BF9036-9311-4E61-93F0-95211FB41A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568551" y="2063780"/>
              <a:ext cx="0" cy="395941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C31E79F-03FA-424A-A093-693B0D6927C9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095743" y="3972046"/>
              <a:ext cx="46773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FA34CFAC-E4F3-44A3-9F4C-51FAB141E0A0}"/>
                </a:ext>
              </a:extLst>
            </p:cNvPr>
            <p:cNvSpPr txBox="1">
              <a:spLocks noGrp="1" noRot="1" noMove="1" noResize="1" noEditPoints="1" noAdjustHandles="1" noChangeArrowheads="1"/>
            </p:cNvSpPr>
            <p:nvPr/>
          </p:nvSpPr>
          <p:spPr bwMode="auto">
            <a:xfrm rot="-5400000">
              <a:off x="-405899" y="2417736"/>
              <a:ext cx="225497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altLang="zh-CN" sz="1200">
                  <a:solidFill>
                    <a:srgbClr val="060823"/>
                  </a:solidFill>
                  <a:latin typeface="Akrobat" panose="020B0604020202020204" pitchFamily="2" charset="-52"/>
                </a:rPr>
                <a:t>Уровень влияния на ситуацию</a:t>
              </a: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A992335E-9DF6-4BB9-ABF4-42CC24A92C29}"/>
                </a:ext>
              </a:extLst>
            </p:cNvPr>
            <p:cNvSpPr txBox="1">
              <a:spLocks noGrp="1" noRot="1" noMove="1" noResize="1" noEditPoints="1" noAdjustHandles="1" noChangeArrowheads="1"/>
            </p:cNvSpPr>
            <p:nvPr/>
          </p:nvSpPr>
          <p:spPr bwMode="auto">
            <a:xfrm>
              <a:off x="4852489" y="6197067"/>
              <a:ext cx="1265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altLang="zh-CN" sz="1200">
                  <a:solidFill>
                    <a:srgbClr val="060823"/>
                  </a:solidFill>
                  <a:latin typeface="Akrobat" panose="020B0604020202020204" pitchFamily="2" charset="-52"/>
                </a:rPr>
                <a:t>Уровень важности</a:t>
              </a:r>
            </a:p>
          </p:txBody>
        </p:sp>
      </p:grpSp>
      <p:sp>
        <p:nvSpPr>
          <p:cNvPr id="2" name="Овал 1"/>
          <p:cNvSpPr/>
          <p:nvPr/>
        </p:nvSpPr>
        <p:spPr>
          <a:xfrm>
            <a:off x="6827467" y="2752772"/>
            <a:ext cx="167901" cy="1679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2924361" y="2168711"/>
            <a:ext cx="167901" cy="1679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6827652" y="3124550"/>
            <a:ext cx="167901" cy="1679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3105289" y="2481449"/>
            <a:ext cx="167901" cy="1679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6818502" y="3492181"/>
            <a:ext cx="167901" cy="16790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4100699" y="2789424"/>
            <a:ext cx="167901" cy="16790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6821489" y="3865749"/>
            <a:ext cx="167901" cy="16790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4283358" y="3033689"/>
            <a:ext cx="167901" cy="16790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6827467" y="4237412"/>
            <a:ext cx="167901" cy="16790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4286530" y="3306505"/>
            <a:ext cx="167901" cy="16790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6827466" y="4610531"/>
            <a:ext cx="167901" cy="167901"/>
          </a:xfrm>
          <a:prstGeom prst="ellips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4479318" y="3668899"/>
            <a:ext cx="167901" cy="167901"/>
          </a:xfrm>
          <a:prstGeom prst="ellips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6827466" y="4950479"/>
            <a:ext cx="167901" cy="167901"/>
          </a:xfrm>
          <a:prstGeom prst="ellipse">
            <a:avLst/>
          </a:prstGeom>
          <a:solidFill>
            <a:srgbClr val="C3367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4548561" y="4153461"/>
            <a:ext cx="167901" cy="167901"/>
          </a:xfrm>
          <a:prstGeom prst="ellipse">
            <a:avLst/>
          </a:prstGeom>
          <a:solidFill>
            <a:srgbClr val="C3367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6827466" y="5316698"/>
            <a:ext cx="167901" cy="167901"/>
          </a:xfrm>
          <a:prstGeom prst="ellipse">
            <a:avLst/>
          </a:prstGeom>
          <a:solidFill>
            <a:srgbClr val="E5D8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3988780" y="4649974"/>
            <a:ext cx="167901" cy="167901"/>
          </a:xfrm>
          <a:prstGeom prst="ellipse">
            <a:avLst/>
          </a:prstGeom>
          <a:solidFill>
            <a:srgbClr val="E5D8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>
            <a:off x="6836432" y="5677210"/>
            <a:ext cx="167901" cy="167901"/>
          </a:xfrm>
          <a:prstGeom prst="ellipse">
            <a:avLst/>
          </a:prstGeom>
          <a:solidFill>
            <a:srgbClr val="00FFC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>
            <a:off x="2649073" y="4932549"/>
            <a:ext cx="167901" cy="167901"/>
          </a:xfrm>
          <a:prstGeom prst="ellipse">
            <a:avLst/>
          </a:prstGeom>
          <a:solidFill>
            <a:srgbClr val="00FFC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134DED0-6F93-409A-ADA0-65FA4733C50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9CFD37A-4EB4-4247-BB18-8C3E43822A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9220" name="TextBox 4">
            <a:extLst>
              <a:ext uri="{FF2B5EF4-FFF2-40B4-BE49-F238E27FC236}">
                <a16:creationId xmlns:a16="http://schemas.microsoft.com/office/drawing/2014/main" id="{3874611C-A9CF-455E-8651-AC5F9C75472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</a:rPr>
              <a:t>ПРОБЛЕМНОЕ ИНТЕРВЬЮ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3D75EE65-14E2-4D42-B945-D9F9837E4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91069"/>
              </p:ext>
            </p:extLst>
          </p:nvPr>
        </p:nvGraphicFramePr>
        <p:xfrm>
          <a:off x="684213" y="1838325"/>
          <a:ext cx="7127875" cy="41936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027">
                <a:tc>
                  <a:txBody>
                    <a:bodyPr/>
                    <a:lstStyle/>
                    <a:p>
                      <a:pPr marL="107950" algn="ctr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Кому задан вопрос</a:t>
                      </a:r>
                    </a:p>
                  </a:txBody>
                  <a:tcPr marL="91439" marR="91439" marT="43976" marB="4397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Вопрос</a:t>
                      </a:r>
                    </a:p>
                  </a:txBody>
                  <a:tcPr marL="91439" marR="91439" marT="43976" marB="4397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Ответ</a:t>
                      </a:r>
                    </a:p>
                  </a:txBody>
                  <a:tcPr marL="91439" marR="91439" marT="43976" marB="4397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92">
                <a:tc>
                  <a:txBody>
                    <a:bodyPr/>
                    <a:lstStyle/>
                    <a:p>
                      <a:pPr marL="107950"/>
                      <a:r>
                        <a:rPr lang="ru-RU" sz="12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Преподавателям и студентам РУТ(МИИТ)</a:t>
                      </a:r>
                    </a:p>
                  </a:txBody>
                  <a:tcPr marL="91439" marR="91439" marT="43976" marB="43976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Доводилось ли вам пользоваться средствами пожаротушения?</a:t>
                      </a:r>
                    </a:p>
                  </a:txBody>
                  <a:tcPr marL="91439" marR="91439" marT="43976" marB="43976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Да (94,7%)</a:t>
                      </a:r>
                    </a:p>
                  </a:txBody>
                  <a:tcPr marL="91439" marR="91439" marT="43976" marB="43976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92"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Преподавателям и студентам РУТ(МИИТ)</a:t>
                      </a: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Была ли ситуация, когда вам нужно было средство пожаротушения, но его не оказалось на месте?</a:t>
                      </a: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solidFill>
                            <a:srgbClr val="060823"/>
                          </a:solidFill>
                          <a:latin typeface="Akrobat" panose="020B0604020202020204" pitchFamily="2" charset="-52"/>
                        </a:rPr>
                        <a:t>Да (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89,5%</a:t>
                      </a:r>
                      <a:r>
                        <a:rPr lang="ru-RU" sz="1200" b="0" i="0" dirty="0">
                          <a:solidFill>
                            <a:srgbClr val="060823"/>
                          </a:solidFill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)</a:t>
                      </a:r>
                      <a:endParaRPr lang="ru-RU" sz="1200" dirty="0">
                        <a:latin typeface="Akrobat" panose="020B0604020202020204" pitchFamily="2" charset="-52"/>
                        <a:cs typeface="Arial" panose="020B0604020202020204" pitchFamily="34" charset="0"/>
                      </a:endParaRPr>
                    </a:p>
                  </a:txBody>
                  <a:tcPr marL="91439" marR="91439" marT="43976" marB="4397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987"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Бирюкову А.С.</a:t>
                      </a: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200" b="0" i="0" dirty="0">
                          <a:solidFill>
                            <a:srgbClr val="060823"/>
                          </a:solidFill>
                          <a:latin typeface="Akrobat" panose="020B0604020202020204" pitchFamily="2" charset="-52"/>
                        </a:rPr>
                        <a:t>Как 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сделать макет огнетушителя с помощью 3D принтера?</a:t>
                      </a:r>
                      <a:endParaRPr lang="ru-RU" sz="1200" b="0" i="0" dirty="0">
                        <a:solidFill>
                          <a:srgbClr val="060823"/>
                        </a:solidFill>
                        <a:latin typeface="Akrobat" panose="020B0604020202020204" pitchFamily="2" charset="-52"/>
                      </a:endParaRP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2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В </a:t>
                      </a:r>
                      <a:r>
                        <a:rPr lang="en-US" sz="12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SolidWorks 2024 </a:t>
                      </a:r>
                      <a:r>
                        <a:rPr lang="ru-RU" sz="12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создаётся 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3D модель</a:t>
                      </a:r>
                      <a:r>
                        <a:rPr lang="en-US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; 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подготовка модели на </a:t>
                      </a:r>
                      <a:r>
                        <a:rPr lang="en-US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3D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 печать осуществляется в </a:t>
                      </a:r>
                      <a:r>
                        <a:rPr lang="ru-RU" sz="1200" dirty="0" err="1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слайсере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FlashPrint</a:t>
                      </a:r>
                      <a:endParaRPr lang="ru-RU" sz="12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3976" marB="4397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92"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Сафронову А.И.</a:t>
                      </a: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Какие платформы Вы можете посоветовать для реализации макета?</a:t>
                      </a:r>
                      <a:endParaRPr lang="ru-RU" sz="1200" b="0" i="0" dirty="0">
                        <a:solidFill>
                          <a:srgbClr val="060823"/>
                        </a:solidFill>
                        <a:latin typeface="Akrobat" panose="020B0604020202020204" pitchFamily="2" charset="-52"/>
                      </a:endParaRP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err="1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Arduino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1439" marR="91439" marT="43976" marB="4397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92"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Воронову А.В.</a:t>
                      </a: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Какие платформы электронных систем, которые помогают моделировать микроконтроллерные проекты, можете посоветовать? А также, как следует подключать элементы </a:t>
                      </a:r>
                      <a:r>
                        <a:rPr lang="en-US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Arduino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?</a:t>
                      </a:r>
                      <a:endParaRPr lang="ru-RU" sz="1200" b="0" i="0" dirty="0">
                        <a:solidFill>
                          <a:srgbClr val="060823"/>
                        </a:solidFill>
                        <a:latin typeface="Akrobat" panose="020B0604020202020204" pitchFamily="2" charset="-52"/>
                      </a:endParaRP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Платформа электронных систем "</a:t>
                      </a:r>
                      <a:r>
                        <a:rPr lang="ru-RU" sz="1200" dirty="0" err="1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Wokwi</a:t>
                      </a:r>
                      <a:r>
                        <a:rPr lang="en-US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” 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«рассказал как следует подключать элементы </a:t>
                      </a:r>
                      <a:r>
                        <a:rPr lang="en-US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Arduino</a:t>
                      </a: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»</a:t>
                      </a:r>
                      <a:endParaRPr lang="ru-RU" sz="1200" b="0" i="0" dirty="0">
                        <a:solidFill>
                          <a:srgbClr val="060823"/>
                        </a:solidFill>
                        <a:latin typeface="Akrobat" panose="020B0604020202020204" pitchFamily="2" charset="-52"/>
                      </a:endParaRPr>
                    </a:p>
                  </a:txBody>
                  <a:tcPr marL="91439" marR="91439" marT="43976" marB="4397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92"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Уваров С.С.</a:t>
                      </a: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Что такое геркон и в чём заключается принцип его работы</a:t>
                      </a:r>
                      <a:r>
                        <a:rPr lang="en-US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?</a:t>
                      </a:r>
                      <a:endParaRPr lang="ru-RU" sz="1200" dirty="0">
                        <a:latin typeface="Akrobat" panose="020B0604020202020204" pitchFamily="2" charset="-52"/>
                        <a:cs typeface="Arial" panose="020B0604020202020204" pitchFamily="34" charset="0"/>
                      </a:endParaRPr>
                    </a:p>
                  </a:txBody>
                  <a:tcPr marL="91439" marR="91439" marT="43976" marB="43976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krobat" panose="020B0604020202020204" pitchFamily="2" charset="-52"/>
                          <a:cs typeface="Arial" panose="020B0604020202020204" pitchFamily="34" charset="0"/>
                        </a:rPr>
                        <a:t>«Рассказал про геркон и принцип его работы»</a:t>
                      </a:r>
                    </a:p>
                  </a:txBody>
                  <a:tcPr marL="91439" marR="91439" marT="43976" marB="4397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Овал 10">
            <a:extLst>
              <a:ext uri="{FF2B5EF4-FFF2-40B4-BE49-F238E27FC236}">
                <a16:creationId xmlns:a16="http://schemas.microsoft.com/office/drawing/2014/main" id="{35B2107E-BF0A-4BD0-AAD0-83CD4EDB65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9276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9CF86FF-2152-4A42-88EB-C0CE6BA6AD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0C01546-92B0-444B-9310-F5B3367F7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B21330-4E37-4750-8D6E-AE824326647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9D5981F3-8B78-41D1-8409-9D9B7589FD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9280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FD1419-DC28-41EB-BFC8-34A10F8F08C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299034F-72FE-45F6-A409-49AA52FA1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351" y="2146051"/>
            <a:ext cx="3499407" cy="45297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BB5F03-1DC3-4723-8276-222E1F5EA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338" y="1351764"/>
            <a:ext cx="3353091" cy="1012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A420F70A-6C97-4A7C-8DCF-C1E845BD5D6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24FDBBA0-D227-408A-ADB8-EF3F457ACB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86BA4294-EA7D-455B-9AF7-4337D7DCBC2F}"/>
              </a:ext>
            </a:extLst>
          </p:cNvPr>
          <p:cNvSpPr/>
          <p:nvPr/>
        </p:nvSpPr>
        <p:spPr>
          <a:xfrm>
            <a:off x="5281613" y="1627188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noProof="1">
                <a:solidFill>
                  <a:schemeClr val="bg1"/>
                </a:solidFill>
                <a:latin typeface="Akrobat" panose="00000500000000000000" pitchFamily="2" charset="0"/>
              </a:rPr>
              <a:t>Нарушено требование к эксплуатации СП</a:t>
            </a: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64305913-8CF7-40D8-890D-CC167F6C30D4}"/>
              </a:ext>
            </a:extLst>
          </p:cNvPr>
          <p:cNvSpPr/>
          <p:nvPr/>
        </p:nvSpPr>
        <p:spPr>
          <a:xfrm>
            <a:off x="5281613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Ответственный за ПБ не заметил или упустил факт испорченного СП</a:t>
            </a:r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DF135E2C-7E16-4ECE-AE22-5C1C6030BE89}"/>
              </a:ext>
            </a:extLst>
          </p:cNvPr>
          <p:cNvSpPr/>
          <p:nvPr/>
        </p:nvSpPr>
        <p:spPr>
          <a:xfrm>
            <a:off x="5281613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Осмотр СП совершается одним человеком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4FB049CF-25C2-42AA-8442-F6A7340C9809}"/>
              </a:ext>
            </a:extLst>
          </p:cNvPr>
          <p:cNvSpPr/>
          <p:nvPr/>
        </p:nvSpPr>
        <p:spPr>
          <a:xfrm>
            <a:off x="5281613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Своевременно не был замечен истекший срок годности / срок эксплуатации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3293CF9A-2EFE-4FC0-B286-0720D3FB92FD}"/>
              </a:ext>
            </a:extLst>
          </p:cNvPr>
          <p:cNvSpPr/>
          <p:nvPr/>
        </p:nvSpPr>
        <p:spPr>
          <a:xfrm>
            <a:off x="751363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Заставлен какими-то предметами</a:t>
            </a:r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17E81818-F363-44A2-92E5-74278197DBFA}"/>
              </a:ext>
            </a:extLst>
          </p:cNvPr>
          <p:cNvSpPr/>
          <p:nvPr/>
        </p:nvSpPr>
        <p:spPr>
          <a:xfrm>
            <a:off x="7513638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Не соблюдены правила эксплуатации и местонахождения огнетушителя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B4CCD5A4-4A4E-498E-9EB8-B4FB85EE5D1F}"/>
              </a:ext>
            </a:extLst>
          </p:cNvPr>
          <p:cNvSpPr/>
          <p:nvPr/>
        </p:nvSpPr>
        <p:spPr>
          <a:xfrm>
            <a:off x="751363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Доступ к огнетушителю затруднен</a:t>
            </a:r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73CE7645-555A-4660-B7F6-28D38EA244C3}"/>
              </a:ext>
            </a:extLst>
          </p:cNvPr>
          <p:cNvSpPr/>
          <p:nvPr/>
        </p:nvSpPr>
        <p:spPr>
          <a:xfrm>
            <a:off x="304958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Обход занимает много времени и совершается в определенный промежуток времени</a:t>
            </a:r>
          </a:p>
        </p:txBody>
      </p:sp>
      <p:sp>
        <p:nvSpPr>
          <p:cNvPr id="37" name="Скругленный прямоугольник 36">
            <a:extLst>
              <a:ext uri="{FF2B5EF4-FFF2-40B4-BE49-F238E27FC236}">
                <a16:creationId xmlns:a16="http://schemas.microsoft.com/office/drawing/2014/main" id="{DDFC73BD-F20D-46AF-AE3E-BBC24F769EC2}"/>
              </a:ext>
            </a:extLst>
          </p:cNvPr>
          <p:cNvSpPr/>
          <p:nvPr/>
        </p:nvSpPr>
        <p:spPr>
          <a:xfrm>
            <a:off x="3049588" y="5543550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Один человек просматривает каждое СП и записывает данные в отчет</a:t>
            </a:r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0E9346C8-7EC9-437F-A7BA-FF4B825F028B}"/>
              </a:ext>
            </a:extLst>
          </p:cNvPr>
          <p:cNvSpPr/>
          <p:nvPr/>
        </p:nvSpPr>
        <p:spPr>
          <a:xfrm>
            <a:off x="3049588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Осмотр каждого огнетушителя вживую занимает много времни</a:t>
            </a: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E766EC7A-3DB6-4895-A457-6F72010B8919}"/>
              </a:ext>
            </a:extLst>
          </p:cNvPr>
          <p:cNvSpPr/>
          <p:nvPr/>
        </p:nvSpPr>
        <p:spPr>
          <a:xfrm>
            <a:off x="304958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Своевременно не была замечена пропажа СП</a:t>
            </a:r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8DA5DD00-BC5C-45C5-84CF-C1E3E2D373EA}"/>
              </a:ext>
            </a:extLst>
          </p:cNvPr>
          <p:cNvSpPr/>
          <p:nvPr/>
        </p:nvSpPr>
        <p:spPr>
          <a:xfrm>
            <a:off x="817563" y="45624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Не проведена своевременная замена элементов</a:t>
            </a: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816945AB-7FB9-4ACF-B68F-600B1D6EFDBD}"/>
              </a:ext>
            </a:extLst>
          </p:cNvPr>
          <p:cNvSpPr/>
          <p:nvPr/>
        </p:nvSpPr>
        <p:spPr>
          <a:xfrm>
            <a:off x="817563" y="2603500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Пожарный ящик поврежден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0E613B1-2F5A-44C9-ABBD-CB165E53C1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24511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4CFE1CA0-970C-4FEC-A281-268F8815CF6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344646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D4AEF441-DA66-4093-A763-46A47E3F8EB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4422775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38775F46-A17A-4DB5-BA21-61B12A2E82D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54229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561D22A0-96F5-439C-8740-CC75DAF41A2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641191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ная линия уступом 69">
            <a:extLst>
              <a:ext uri="{FF2B5EF4-FFF2-40B4-BE49-F238E27FC236}">
                <a16:creationId xmlns:a16="http://schemas.microsoft.com/office/drawing/2014/main" id="{CEB8C0CF-E559-498E-8F11-1C0E4DC0CF10}"/>
              </a:ext>
            </a:extLst>
          </p:cNvPr>
          <p:cNvCxnSpPr>
            <a:cxnSpLocks/>
            <a:stCxn id="13" idx="2"/>
            <a:endCxn id="48" idx="0"/>
          </p:cNvCxnSpPr>
          <p:nvPr/>
        </p:nvCxnSpPr>
        <p:spPr>
          <a:xfrm rot="5400000">
            <a:off x="3910806" y="243682"/>
            <a:ext cx="255587" cy="4464050"/>
          </a:xfrm>
          <a:prstGeom prst="bentConnector3">
            <a:avLst>
              <a:gd name="adj1" fmla="val 42908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Соединительная линия уступом 72">
            <a:extLst>
              <a:ext uri="{FF2B5EF4-FFF2-40B4-BE49-F238E27FC236}">
                <a16:creationId xmlns:a16="http://schemas.microsoft.com/office/drawing/2014/main" id="{F6F50C70-154A-4FB4-80F8-10D2AC04F31F}"/>
              </a:ext>
            </a:extLst>
          </p:cNvPr>
          <p:cNvCxnSpPr>
            <a:stCxn id="13" idx="2"/>
            <a:endCxn id="43" idx="0"/>
          </p:cNvCxnSpPr>
          <p:nvPr/>
        </p:nvCxnSpPr>
        <p:spPr>
          <a:xfrm rot="5400000">
            <a:off x="5025232" y="1361281"/>
            <a:ext cx="258762" cy="2232025"/>
          </a:xfrm>
          <a:prstGeom prst="bentConnector3">
            <a:avLst>
              <a:gd name="adj1" fmla="val 43996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93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30CEF4F2-685E-4392-B07D-774FD2BD258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2054225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9BBAC79-3523-41EC-8CDA-2DD570D47CD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302895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67AECACF-FED4-4638-84F6-4FC03D92B2B6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400843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6" name="Рисунок 1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A9C6055-FD02-488F-A9BE-F536500170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501808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7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E67A1E3F-A988-4FDB-8560-FDC4C4F661BC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600710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9" name="TextBox 22">
            <a:extLst>
              <a:ext uri="{FF2B5EF4-FFF2-40B4-BE49-F238E27FC236}">
                <a16:creationId xmlns:a16="http://schemas.microsoft.com/office/drawing/2014/main" id="{0F12D3C3-D4D2-4D88-8E63-0C53BC41D9C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</a:rPr>
              <a:t>КОРНЕВАЯ ПРОБЛЕМА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480C70B-582D-4E1F-AA52-68EE284E95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1304" name="Рисунок 16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DF6F997-A70F-40E8-AF21-FBC878A2794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CDBA4CF1-2722-4C98-90B9-9D81AE716A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6BEBDB-A4F3-42BA-8824-59B85E1DDDE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3E5029DC-F6D5-499F-AB45-52FC6946FC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1308" name="Рисунок 21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5236453E-9483-431D-8073-8E965CCFC4D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Скругленный прямоугольник 47">
            <a:extLst>
              <a:ext uri="{FF2B5EF4-FFF2-40B4-BE49-F238E27FC236}">
                <a16:creationId xmlns:a16="http://schemas.microsoft.com/office/drawing/2014/main" id="{F34FDAAB-D799-432B-8420-B475074C0310}"/>
              </a:ext>
            </a:extLst>
          </p:cNvPr>
          <p:cNvSpPr/>
          <p:nvPr/>
        </p:nvSpPr>
        <p:spPr>
          <a:xfrm>
            <a:off x="816768" y="3582989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Сломан замок / отсутствует ключ</a:t>
            </a:r>
          </a:p>
        </p:txBody>
      </p:sp>
      <p:cxnSp>
        <p:nvCxnSpPr>
          <p:cNvPr id="47" name="Соединительная линия уступом 69">
            <a:extLst>
              <a:ext uri="{FF2B5EF4-FFF2-40B4-BE49-F238E27FC236}">
                <a16:creationId xmlns:a16="http://schemas.microsoft.com/office/drawing/2014/main" id="{12F25295-0497-4DDF-B388-DF852AABA46B}"/>
              </a:ext>
            </a:extLst>
          </p:cNvPr>
          <p:cNvCxnSpPr>
            <a:cxnSpLocks/>
            <a:endCxn id="41" idx="0"/>
          </p:cNvCxnSpPr>
          <p:nvPr/>
        </p:nvCxnSpPr>
        <p:spPr>
          <a:xfrm rot="5400000">
            <a:off x="1683543" y="3453608"/>
            <a:ext cx="252412" cy="6350"/>
          </a:xfrm>
          <a:prstGeom prst="bentConnector3">
            <a:avLst>
              <a:gd name="adj1" fmla="val 45003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Соединительная линия уступом 69">
            <a:extLst>
              <a:ext uri="{FF2B5EF4-FFF2-40B4-BE49-F238E27FC236}">
                <a16:creationId xmlns:a16="http://schemas.microsoft.com/office/drawing/2014/main" id="{14BA1897-0135-4F09-8B78-43E739FF8D0C}"/>
              </a:ext>
            </a:extLst>
          </p:cNvPr>
          <p:cNvCxnSpPr>
            <a:cxnSpLocks/>
          </p:cNvCxnSpPr>
          <p:nvPr/>
        </p:nvCxnSpPr>
        <p:spPr>
          <a:xfrm rot="5400000">
            <a:off x="1677193" y="4433094"/>
            <a:ext cx="252412" cy="63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Соединительная линия уступом 69">
            <a:extLst>
              <a:ext uri="{FF2B5EF4-FFF2-40B4-BE49-F238E27FC236}">
                <a16:creationId xmlns:a16="http://schemas.microsoft.com/office/drawing/2014/main" id="{01660E46-EA31-4577-9CDD-2D945D3AAC59}"/>
              </a:ext>
            </a:extLst>
          </p:cNvPr>
          <p:cNvCxnSpPr>
            <a:cxnSpLocks/>
          </p:cNvCxnSpPr>
          <p:nvPr/>
        </p:nvCxnSpPr>
        <p:spPr>
          <a:xfrm rot="5400000">
            <a:off x="3909218" y="4438870"/>
            <a:ext cx="252412" cy="63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Соединительная линия уступом 69">
            <a:extLst>
              <a:ext uri="{FF2B5EF4-FFF2-40B4-BE49-F238E27FC236}">
                <a16:creationId xmlns:a16="http://schemas.microsoft.com/office/drawing/2014/main" id="{11D10A7F-ED3A-4131-948C-C04648875012}"/>
              </a:ext>
            </a:extLst>
          </p:cNvPr>
          <p:cNvCxnSpPr>
            <a:cxnSpLocks/>
          </p:cNvCxnSpPr>
          <p:nvPr/>
        </p:nvCxnSpPr>
        <p:spPr>
          <a:xfrm rot="5400000">
            <a:off x="3909218" y="5404114"/>
            <a:ext cx="252412" cy="63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ная линия уступом 69">
            <a:extLst>
              <a:ext uri="{FF2B5EF4-FFF2-40B4-BE49-F238E27FC236}">
                <a16:creationId xmlns:a16="http://schemas.microsoft.com/office/drawing/2014/main" id="{731BC05E-DF70-448D-8AE2-E178F88A70AF}"/>
              </a:ext>
            </a:extLst>
          </p:cNvPr>
          <p:cNvCxnSpPr>
            <a:cxnSpLocks/>
          </p:cNvCxnSpPr>
          <p:nvPr/>
        </p:nvCxnSpPr>
        <p:spPr>
          <a:xfrm rot="5400000">
            <a:off x="6147594" y="4438827"/>
            <a:ext cx="252412" cy="63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Соединительная линия уступом 69">
            <a:extLst>
              <a:ext uri="{FF2B5EF4-FFF2-40B4-BE49-F238E27FC236}">
                <a16:creationId xmlns:a16="http://schemas.microsoft.com/office/drawing/2014/main" id="{30A8C1BB-8E41-4C88-AB79-8BBBE16A6961}"/>
              </a:ext>
            </a:extLst>
          </p:cNvPr>
          <p:cNvCxnSpPr>
            <a:cxnSpLocks/>
          </p:cNvCxnSpPr>
          <p:nvPr/>
        </p:nvCxnSpPr>
        <p:spPr>
          <a:xfrm rot="5400000">
            <a:off x="8351042" y="3453608"/>
            <a:ext cx="252412" cy="63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ная линия уступом 69">
            <a:extLst>
              <a:ext uri="{FF2B5EF4-FFF2-40B4-BE49-F238E27FC236}">
                <a16:creationId xmlns:a16="http://schemas.microsoft.com/office/drawing/2014/main" id="{2450CEA2-E6E2-48B6-8043-715EB5CFD7FE}"/>
              </a:ext>
            </a:extLst>
          </p:cNvPr>
          <p:cNvCxnSpPr>
            <a:cxnSpLocks/>
          </p:cNvCxnSpPr>
          <p:nvPr/>
        </p:nvCxnSpPr>
        <p:spPr>
          <a:xfrm rot="5400000">
            <a:off x="8380413" y="4426745"/>
            <a:ext cx="252412" cy="63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Соединительная линия уступом 69">
            <a:extLst>
              <a:ext uri="{FF2B5EF4-FFF2-40B4-BE49-F238E27FC236}">
                <a16:creationId xmlns:a16="http://schemas.microsoft.com/office/drawing/2014/main" id="{29A6D9F5-F5C8-4E4A-8479-50A87DFF0F3B}"/>
              </a:ext>
            </a:extLst>
          </p:cNvPr>
          <p:cNvCxnSpPr>
            <a:cxnSpLocks/>
          </p:cNvCxnSpPr>
          <p:nvPr/>
        </p:nvCxnSpPr>
        <p:spPr>
          <a:xfrm rot="5400000">
            <a:off x="3900655" y="3447256"/>
            <a:ext cx="252412" cy="63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Соединительная линия уступом 69">
            <a:extLst>
              <a:ext uri="{FF2B5EF4-FFF2-40B4-BE49-F238E27FC236}">
                <a16:creationId xmlns:a16="http://schemas.microsoft.com/office/drawing/2014/main" id="{A6B000A0-931D-484B-A27C-55FFC389207F}"/>
              </a:ext>
            </a:extLst>
          </p:cNvPr>
          <p:cNvCxnSpPr>
            <a:cxnSpLocks/>
          </p:cNvCxnSpPr>
          <p:nvPr/>
        </p:nvCxnSpPr>
        <p:spPr>
          <a:xfrm rot="5400000">
            <a:off x="6147594" y="3453608"/>
            <a:ext cx="252412" cy="63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Соединительная линия уступом 69">
            <a:extLst>
              <a:ext uri="{FF2B5EF4-FFF2-40B4-BE49-F238E27FC236}">
                <a16:creationId xmlns:a16="http://schemas.microsoft.com/office/drawing/2014/main" id="{51199F90-9FB8-497C-A34E-E919F3BF5F53}"/>
              </a:ext>
            </a:extLst>
          </p:cNvPr>
          <p:cNvCxnSpPr>
            <a:cxnSpLocks/>
          </p:cNvCxnSpPr>
          <p:nvPr/>
        </p:nvCxnSpPr>
        <p:spPr>
          <a:xfrm rot="5400000">
            <a:off x="6141244" y="2454275"/>
            <a:ext cx="252412" cy="63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Соединительная линия уступом 72">
            <a:extLst>
              <a:ext uri="{FF2B5EF4-FFF2-40B4-BE49-F238E27FC236}">
                <a16:creationId xmlns:a16="http://schemas.microsoft.com/office/drawing/2014/main" id="{1BFF8861-A29D-442E-A1DB-890A0527B439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221016" y="2457450"/>
            <a:ext cx="2282428" cy="149225"/>
          </a:xfrm>
          <a:prstGeom prst="bentConnector2">
            <a:avLst/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EDF964BE-843E-4697-9233-CB0640E6684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5E3DD245-9BD3-499E-9F23-4FC6FBD812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3316" name="TextBox 4">
            <a:extLst>
              <a:ext uri="{FF2B5EF4-FFF2-40B4-BE49-F238E27FC236}">
                <a16:creationId xmlns:a16="http://schemas.microsoft.com/office/drawing/2014/main" id="{B0D58825-1C6D-4226-9538-AFE8FEDE636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</a:rPr>
              <a:t>ИДЕИ РЕШЕНИЯ</a:t>
            </a:r>
          </a:p>
        </p:txBody>
      </p:sp>
      <p:sp>
        <p:nvSpPr>
          <p:cNvPr id="13318" name="TextBox 25">
            <a:extLst>
              <a:ext uri="{FF2B5EF4-FFF2-40B4-BE49-F238E27FC236}">
                <a16:creationId xmlns:a16="http://schemas.microsoft.com/office/drawing/2014/main" id="{F03E10ED-F8E3-4561-9D18-535862E11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945" y="4464196"/>
            <a:ext cx="2375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 dirty="0">
                <a:solidFill>
                  <a:srgbClr val="642DC0"/>
                </a:solidFill>
                <a:latin typeface="Akrobat" pitchFamily="2" charset="-52"/>
              </a:rPr>
              <a:t>1</a:t>
            </a:r>
          </a:p>
        </p:txBody>
      </p:sp>
      <p:sp>
        <p:nvSpPr>
          <p:cNvPr id="13319" name="TextBox 26">
            <a:extLst>
              <a:ext uri="{FF2B5EF4-FFF2-40B4-BE49-F238E27FC236}">
                <a16:creationId xmlns:a16="http://schemas.microsoft.com/office/drawing/2014/main" id="{131377A1-3A2C-4E2F-8935-AA4E88445EF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2000" b="1" dirty="0">
                <a:latin typeface="Akrobat Black" pitchFamily="2" charset="-52"/>
              </a:rPr>
              <a:t>ПРИЧИНЫ, ПО КОТОРЫМ МЫ ОТОБРАЛИ ОДНУ КОНКРЕТНУЮ ИДЕЮ ПОД НАЗВАНИЕМ </a:t>
            </a:r>
            <a:r>
              <a:rPr lang="ru-RU" altLang="zh-CN" sz="2000" b="1" dirty="0">
                <a:solidFill>
                  <a:srgbClr val="642DC0"/>
                </a:solidFill>
                <a:latin typeface="Akrobat Black" pitchFamily="2" charset="-52"/>
              </a:rPr>
              <a:t>«Отслеживание местонахождения огнетушителя с помощью </a:t>
            </a:r>
            <a:r>
              <a:rPr lang="ru-RU" altLang="zh-CN" sz="2000" b="1" dirty="0" err="1">
                <a:solidFill>
                  <a:srgbClr val="642DC0"/>
                </a:solidFill>
                <a:latin typeface="Akrobat Black" pitchFamily="2" charset="-52"/>
              </a:rPr>
              <a:t>концевика</a:t>
            </a:r>
            <a:r>
              <a:rPr lang="ru-RU" altLang="zh-CN" sz="2000" b="1" dirty="0">
                <a:solidFill>
                  <a:srgbClr val="642DC0"/>
                </a:solidFill>
                <a:latin typeface="Akrobat Black" pitchFamily="2" charset="-52"/>
              </a:rPr>
              <a:t>»</a:t>
            </a:r>
          </a:p>
        </p:txBody>
      </p:sp>
      <p:sp>
        <p:nvSpPr>
          <p:cNvPr id="13320" name="TextBox 28">
            <a:extLst>
              <a:ext uri="{FF2B5EF4-FFF2-40B4-BE49-F238E27FC236}">
                <a16:creationId xmlns:a16="http://schemas.microsoft.com/office/drawing/2014/main" id="{E4F4C488-B390-4902-BD42-6412BAAB8E5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957513"/>
            <a:ext cx="4335462" cy="338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endParaRPr lang="ru-RU" altLang="zh-CN" sz="1600" dirty="0">
              <a:solidFill>
                <a:srgbClr val="060823"/>
              </a:solidFill>
              <a:latin typeface="Akrobat" pitchFamily="2" charset="-52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Отслеживание местонахождения огнетушителя с помощью активная RFID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Отслеживание местонахождения огнетушителя с помощью пассивной RFID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Отслеживание местонахождения огнетушителя с помощью геркона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-52"/>
              </a:rPr>
              <a:t>Отслеживание местонахождения огнетушителя с помощью </a:t>
            </a:r>
            <a:r>
              <a:rPr lang="ru-RU" altLang="zh-CN" sz="1600" dirty="0" err="1">
                <a:solidFill>
                  <a:srgbClr val="060823"/>
                </a:solidFill>
                <a:latin typeface="Akrobat" pitchFamily="2" charset="-52"/>
              </a:rPr>
              <a:t>концевика</a:t>
            </a:r>
            <a:endParaRPr lang="ru-RU" altLang="zh-CN" sz="1600" dirty="0">
              <a:solidFill>
                <a:srgbClr val="060823"/>
              </a:solidFill>
              <a:latin typeface="Akrobat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EC6E08A-01A8-4A63-9A3A-7D48558843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3326" name="Рисунок 10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B63D0A-F348-4C39-BE07-F00710AAC75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5FF96F6A-021B-4E94-815A-E91E35E8DC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97388A-07AC-402C-9B04-E7E1B3472C2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rcRect l="4370" t="5392" r="71927" b="9118"/>
          <a:stretch>
            <a:fillRect/>
          </a:stretch>
        </p:blipFill>
        <p:spPr>
          <a:xfrm>
            <a:off x="2147483647" y="1051829875"/>
            <a:ext cx="1021600700" cy="1143000000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7BC267BE-DD31-4894-AA74-68475B4C85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2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3330" name="Рисунок 1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33382AF7-BD30-451B-968F-58569CF64ED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9AB75C8-23FA-4D77-B317-BF6B1D06DD8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3647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5E161F5-7197-4D30-82B5-DE5C04EB845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711D975-2491-4CAB-A193-A59E267A539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36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78ADD77-F4D3-42C4-A25B-DCC69C3F057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35" name="TextBox 23">
            <a:extLst>
              <a:ext uri="{FF2B5EF4-FFF2-40B4-BE49-F238E27FC236}">
                <a16:creationId xmlns:a16="http://schemas.microsoft.com/office/drawing/2014/main" id="{E653AB05-A2FA-4A57-A575-9F015A2801C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350839088" y="2147483647"/>
            <a:ext cx="2147483647" cy="43973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200">
                <a:solidFill>
                  <a:srgbClr val="060823"/>
                </a:solidFill>
                <a:latin typeface="Akrobat" pitchFamily="2" charset="-52"/>
              </a:rPr>
              <a:t>Реальность воплощения</a:t>
            </a:r>
          </a:p>
        </p:txBody>
      </p:sp>
      <p:sp>
        <p:nvSpPr>
          <p:cNvPr id="13336" name="TextBox 24">
            <a:extLst>
              <a:ext uri="{FF2B5EF4-FFF2-40B4-BE49-F238E27FC236}">
                <a16:creationId xmlns:a16="http://schemas.microsoft.com/office/drawing/2014/main" id="{B7C48F53-1B17-4E3C-BD77-33774F8E240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147483647" cy="43973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/>
            <a:r>
              <a:rPr lang="ru-RU" altLang="zh-CN" sz="1200">
                <a:solidFill>
                  <a:srgbClr val="060823"/>
                </a:solidFill>
                <a:latin typeface="Akrobat" pitchFamily="2" charset="-52"/>
              </a:rPr>
              <a:t>Ожидаемая эффективность</a:t>
            </a:r>
          </a:p>
        </p:txBody>
      </p:sp>
      <p:grpSp>
        <p:nvGrpSpPr>
          <p:cNvPr id="20" name="Группа 12">
            <a:extLst>
              <a:ext uri="{FF2B5EF4-FFF2-40B4-BE49-F238E27FC236}">
                <a16:creationId xmlns:a16="http://schemas.microsoft.com/office/drawing/2014/main" id="{313888DD-12ED-4F4B-BCC0-66FF6B2CE53E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582613" y="1798638"/>
            <a:ext cx="5535612" cy="4675187"/>
            <a:chOff x="583088" y="1798548"/>
            <a:chExt cx="5534455" cy="4675518"/>
          </a:xfrm>
        </p:grpSpPr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9E5BDDB0-3B7B-48B0-A0E4-F8F5114B23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978292" y="1798548"/>
              <a:ext cx="0" cy="4302430"/>
            </a:xfrm>
            <a:prstGeom prst="straightConnector1">
              <a:avLst/>
            </a:prstGeom>
            <a:ln>
              <a:solidFill>
                <a:srgbClr val="642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8DCB57B6-78F6-40C2-A190-F47FE4D4915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78292" y="6100978"/>
              <a:ext cx="5139251" cy="0"/>
            </a:xfrm>
            <a:prstGeom prst="straightConnector1">
              <a:avLst/>
            </a:prstGeom>
            <a:ln>
              <a:solidFill>
                <a:srgbClr val="642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E47145D-F2EF-48ED-852A-FB85D119A40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568551" y="2063679"/>
              <a:ext cx="0" cy="39595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0DC3BCB-5569-490C-AB56-72B057ADE10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095743" y="3971989"/>
              <a:ext cx="46773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5889F240-A95D-429A-83E5-E109E80BDB90}"/>
                </a:ext>
              </a:extLst>
            </p:cNvPr>
            <p:cNvSpPr txBox="1">
              <a:spLocks noGrp="1" noRot="1" noMove="1" noResize="1" noEditPoints="1" noAdjustHandles="1" noChangeArrowheads="1"/>
            </p:cNvSpPr>
            <p:nvPr/>
          </p:nvSpPr>
          <p:spPr bwMode="auto">
            <a:xfrm rot="-5400000">
              <a:off x="-221001" y="2602636"/>
              <a:ext cx="18851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ru-RU" altLang="zh-CN" sz="1200">
                  <a:solidFill>
                    <a:srgbClr val="060823"/>
                  </a:solidFill>
                  <a:latin typeface="Akrobat" panose="020B0604020202020204" pitchFamily="2" charset="-52"/>
                </a:rPr>
                <a:t>Реальность воплощения</a:t>
              </a:r>
            </a:p>
          </p:txBody>
        </p:sp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7650B644-BA39-4C14-8989-BA6CD51EFE6C}"/>
                </a:ext>
              </a:extLst>
            </p:cNvPr>
            <p:cNvSpPr txBox="1">
              <a:spLocks noGrp="1" noRot="1" noMove="1" noResize="1" noEditPoints="1" noAdjustHandles="1" noChangeArrowheads="1"/>
            </p:cNvSpPr>
            <p:nvPr/>
          </p:nvSpPr>
          <p:spPr bwMode="auto">
            <a:xfrm>
              <a:off x="4152275" y="6197067"/>
              <a:ext cx="196526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ru-RU" altLang="zh-CN" sz="1200">
                  <a:solidFill>
                    <a:srgbClr val="060823"/>
                  </a:solidFill>
                  <a:latin typeface="Akrobat" panose="020B0604020202020204" pitchFamily="2" charset="-52"/>
                </a:rPr>
                <a:t>Ожидаемая эффективность</a:t>
              </a:r>
            </a:p>
          </p:txBody>
        </p:sp>
      </p:grpSp>
      <p:sp>
        <p:nvSpPr>
          <p:cNvPr id="29" name="TextBox 25">
            <a:extLst>
              <a:ext uri="{FF2B5EF4-FFF2-40B4-BE49-F238E27FC236}">
                <a16:creationId xmlns:a16="http://schemas.microsoft.com/office/drawing/2014/main" id="{0E5E9D50-12F6-4126-B4A6-BE2E959DA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6347" y="4093810"/>
            <a:ext cx="2600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 dirty="0">
                <a:solidFill>
                  <a:srgbClr val="642DC0"/>
                </a:solidFill>
                <a:latin typeface="Akrobat" pitchFamily="2" charset="-52"/>
              </a:rPr>
              <a:t>2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00BB85AB-56AD-4369-963C-3A2C89D9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173" y="2357543"/>
            <a:ext cx="2600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 dirty="0">
                <a:solidFill>
                  <a:srgbClr val="642DC0"/>
                </a:solidFill>
                <a:latin typeface="Akrobat" pitchFamily="2" charset="-52"/>
              </a:rPr>
              <a:t>3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9C9930AC-36E6-41CE-BEDF-D0736E332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2834" y="2196176"/>
            <a:ext cx="2600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/>
            <a:r>
              <a:rPr lang="ru-RU" altLang="zh-CN" sz="1400" b="1" dirty="0">
                <a:solidFill>
                  <a:srgbClr val="642DC0"/>
                </a:solidFill>
                <a:latin typeface="Akrobat" pitchFamily="2" charset="-52"/>
              </a:rPr>
              <a:t>4</a:t>
            </a:r>
          </a:p>
        </p:txBody>
      </p:sp>
      <p:sp>
        <p:nvSpPr>
          <p:cNvPr id="32" name="Овал 31"/>
          <p:cNvSpPr/>
          <p:nvPr/>
        </p:nvSpPr>
        <p:spPr>
          <a:xfrm>
            <a:off x="6850903" y="3479743"/>
            <a:ext cx="167901" cy="1679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2776015" y="4534133"/>
            <a:ext cx="167901" cy="1679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6850902" y="4233686"/>
            <a:ext cx="167901" cy="1679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6850902" y="4957244"/>
            <a:ext cx="167901" cy="1679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6850902" y="5668789"/>
            <a:ext cx="167901" cy="16790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3642400" y="4163747"/>
            <a:ext cx="167901" cy="1679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5138226" y="2389236"/>
            <a:ext cx="167901" cy="1679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5504941" y="2246461"/>
            <a:ext cx="167901" cy="16790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EDF964BE-843E-4697-9233-CB0640E6684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24FDBBA0-D227-408A-ADB8-EF3F457ACB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5400" b="1" dirty="0">
                <a:solidFill>
                  <a:schemeClr val="bg1"/>
                </a:solidFill>
                <a:latin typeface="Akrobat" panose="020B0604020202020204" charset="-52"/>
              </a:rPr>
              <a:t>HADI - </a:t>
            </a:r>
            <a:r>
              <a:rPr lang="ru-RU" sz="5400" b="1" dirty="0">
                <a:solidFill>
                  <a:schemeClr val="bg1"/>
                </a:solidFill>
                <a:latin typeface="Akrobat" panose="020B0604020202020204" charset="-52"/>
              </a:rPr>
              <a:t>циклы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9" y="1331458"/>
            <a:ext cx="11094098" cy="529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8907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2521</TotalTime>
  <Words>1352</Words>
  <Application>Microsoft Office PowerPoint</Application>
  <PresentationFormat>Широкоэкранный</PresentationFormat>
  <Paragraphs>314</Paragraphs>
  <Slides>36</Slides>
  <Notes>35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8" baseType="lpstr">
      <vt:lpstr>Arial</vt:lpstr>
      <vt:lpstr>等线</vt:lpstr>
      <vt:lpstr>Akrobat Black</vt:lpstr>
      <vt:lpstr>Aptos Display</vt:lpstr>
      <vt:lpstr>Akrobat</vt:lpstr>
      <vt:lpstr>等线 Light</vt:lpstr>
      <vt:lpstr>Arial Black</vt:lpstr>
      <vt:lpstr>Calibri</vt:lpstr>
      <vt:lpstr>Aptos</vt:lpstr>
      <vt:lpstr>Times New Roman</vt:lpstr>
      <vt:lpstr>Тема Office</vt:lpstr>
      <vt:lpstr>Visio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HADI - циклы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student</dc:creator>
  <cp:lastModifiedBy>Антон Сафронов</cp:lastModifiedBy>
  <cp:revision>60</cp:revision>
  <dcterms:created xsi:type="dcterms:W3CDTF">2024-09-10T07:53:00Z</dcterms:created>
  <dcterms:modified xsi:type="dcterms:W3CDTF">2025-10-30T08:54:02Z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85F69DFBD54D4A58BC3CE05CEB498B89_13</vt:lpwstr>
  </property>
  <property fmtid="{D5CDD505-2E9C-101B-9397-08002B2CF9AE}" pid="3" name="KSOProductBuildVer">
    <vt:lpwstr>1049-12.2.0.18911</vt:lpwstr>
  </property>
</Properties>
</file>